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8"/>
  </p:notesMasterIdLst>
  <p:sldIdLst>
    <p:sldId id="273" r:id="rId2"/>
    <p:sldId id="257" r:id="rId3"/>
    <p:sldId id="258" r:id="rId4"/>
    <p:sldId id="259" r:id="rId5"/>
    <p:sldId id="260" r:id="rId6"/>
    <p:sldId id="262" r:id="rId7"/>
    <p:sldId id="263" r:id="rId8"/>
    <p:sldId id="264" r:id="rId9"/>
    <p:sldId id="274" r:id="rId10"/>
    <p:sldId id="265" r:id="rId11"/>
    <p:sldId id="266" r:id="rId12"/>
    <p:sldId id="267" r:id="rId13"/>
    <p:sldId id="270" r:id="rId14"/>
    <p:sldId id="271" r:id="rId15"/>
    <p:sldId id="269" r:id="rId16"/>
    <p:sldId id="268"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FF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84369" autoAdjust="0"/>
  </p:normalViewPr>
  <p:slideViewPr>
    <p:cSldViewPr>
      <p:cViewPr>
        <p:scale>
          <a:sx n="54" d="100"/>
          <a:sy n="54" d="100"/>
        </p:scale>
        <p:origin x="-1219" y="-14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34" d="100"/>
          <a:sy n="34" d="100"/>
        </p:scale>
        <p:origin x="-1620"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file:///\\ITDDATA_SERVER\ITDDATA\ITD\CRU\HOME\ICRUSPOL\Cataract\PhD\PhD%20Chapters\Introduction\Blindess%20pie%20chart.xls"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nl-NL"/>
  <c:style val="4"/>
  <c:chart>
    <c:autoTitleDeleted val="1"/>
    <c:plotArea>
      <c:layout>
        <c:manualLayout>
          <c:layoutTarget val="inner"/>
          <c:xMode val="edge"/>
          <c:yMode val="edge"/>
          <c:x val="0.14029147193030048"/>
          <c:y val="2.8329271893766193E-2"/>
          <c:w val="0.85970852806970011"/>
          <c:h val="0.85885998047000678"/>
        </c:manualLayout>
      </c:layout>
      <c:barChart>
        <c:barDir val="col"/>
        <c:grouping val="clustered"/>
        <c:ser>
          <c:idx val="0"/>
          <c:order val="0"/>
          <c:tx>
            <c:strRef>
              <c:f>Sheet1!$C$1</c:f>
              <c:strCache>
                <c:ptCount val="1"/>
                <c:pt idx="0">
                  <c:v>Number with diabetes (millions)</c:v>
                </c:pt>
              </c:strCache>
            </c:strRef>
          </c:tx>
          <c:dPt>
            <c:idx val="0"/>
            <c:spPr>
              <a:solidFill>
                <a:schemeClr val="accent1"/>
              </a:solidFill>
            </c:spPr>
          </c:dPt>
          <c:dPt>
            <c:idx val="1"/>
            <c:spPr>
              <a:solidFill>
                <a:schemeClr val="accent2"/>
              </a:solidFill>
            </c:spPr>
          </c:dPt>
          <c:cat>
            <c:numRef>
              <c:f>Sheet1!$B$2:$B$3</c:f>
              <c:numCache>
                <c:formatCode>General</c:formatCode>
                <c:ptCount val="2"/>
                <c:pt idx="0">
                  <c:v>2011</c:v>
                </c:pt>
                <c:pt idx="1">
                  <c:v>2030</c:v>
                </c:pt>
              </c:numCache>
            </c:numRef>
          </c:cat>
          <c:val>
            <c:numRef>
              <c:f>Sheet1!$C$2:$C$3</c:f>
              <c:numCache>
                <c:formatCode>General</c:formatCode>
                <c:ptCount val="2"/>
                <c:pt idx="0">
                  <c:v>366</c:v>
                </c:pt>
                <c:pt idx="1">
                  <c:v>552</c:v>
                </c:pt>
              </c:numCache>
            </c:numRef>
          </c:val>
        </c:ser>
        <c:axId val="36316672"/>
        <c:axId val="36318208"/>
      </c:barChart>
      <c:catAx>
        <c:axId val="36316672"/>
        <c:scaling>
          <c:orientation val="minMax"/>
        </c:scaling>
        <c:axPos val="b"/>
        <c:numFmt formatCode="General" sourceLinked="1"/>
        <c:tickLblPos val="nextTo"/>
        <c:txPr>
          <a:bodyPr/>
          <a:lstStyle/>
          <a:p>
            <a:pPr>
              <a:defRPr sz="2000"/>
            </a:pPr>
            <a:endParaRPr lang="nl-NL"/>
          </a:p>
        </c:txPr>
        <c:crossAx val="36318208"/>
        <c:crosses val="autoZero"/>
        <c:auto val="1"/>
        <c:lblAlgn val="ctr"/>
        <c:lblOffset val="100"/>
      </c:catAx>
      <c:valAx>
        <c:axId val="36318208"/>
        <c:scaling>
          <c:orientation val="minMax"/>
        </c:scaling>
        <c:axPos val="l"/>
        <c:title>
          <c:tx>
            <c:rich>
              <a:bodyPr rot="-5400000" vert="horz"/>
              <a:lstStyle/>
              <a:p>
                <a:pPr>
                  <a:defRPr sz="1800"/>
                </a:pPr>
                <a:r>
                  <a:rPr lang="en-US" sz="1800" dirty="0" err="1" smtClean="0"/>
                  <a:t>Número</a:t>
                </a:r>
                <a:r>
                  <a:rPr lang="en-US" sz="1800" dirty="0" smtClean="0"/>
                  <a:t> </a:t>
                </a:r>
                <a:r>
                  <a:rPr lang="en-US" sz="1800" dirty="0" err="1" smtClean="0"/>
                  <a:t>Estimado</a:t>
                </a:r>
                <a:r>
                  <a:rPr lang="en-US" sz="1800" dirty="0" smtClean="0"/>
                  <a:t> con diabetes </a:t>
                </a:r>
                <a:r>
                  <a:rPr lang="en-US" sz="1800" dirty="0"/>
                  <a:t>(</a:t>
                </a:r>
                <a:r>
                  <a:rPr lang="en-US" sz="1800" dirty="0" err="1" smtClean="0"/>
                  <a:t>millones</a:t>
                </a:r>
                <a:r>
                  <a:rPr lang="en-US" sz="1800" dirty="0"/>
                  <a:t>)</a:t>
                </a:r>
              </a:p>
            </c:rich>
          </c:tx>
        </c:title>
        <c:numFmt formatCode="General" sourceLinked="1"/>
        <c:tickLblPos val="nextTo"/>
        <c:txPr>
          <a:bodyPr/>
          <a:lstStyle/>
          <a:p>
            <a:pPr>
              <a:defRPr sz="2000"/>
            </a:pPr>
            <a:endParaRPr lang="nl-NL"/>
          </a:p>
        </c:txPr>
        <c:crossAx val="36316672"/>
        <c:crosses val="autoZero"/>
        <c:crossBetween val="between"/>
      </c:valAx>
    </c:plotArea>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nl-NL"/>
  <c:clrMapOvr bg1="dk2" tx1="lt1" bg2="dk1" tx2="lt2" accent1="accent1" accent2="accent2" accent3="accent3" accent4="accent4" accent5="accent5" accent6="accent6" hlink="hlink" folHlink="folHlink"/>
  <c:chart>
    <c:autoTitleDeleted val="1"/>
    <c:plotArea>
      <c:layout/>
      <c:pieChart>
        <c:varyColors val="1"/>
        <c:ser>
          <c:idx val="0"/>
          <c:order val="0"/>
          <c:spPr>
            <a:solidFill>
              <a:srgbClr val="9999FF"/>
            </a:solidFill>
            <a:ln w="12700">
              <a:solidFill>
                <a:srgbClr val="000000"/>
              </a:solidFill>
              <a:prstDash val="solid"/>
            </a:ln>
          </c:spPr>
          <c:dPt>
            <c:idx val="1"/>
            <c:spPr>
              <a:solidFill>
                <a:srgbClr val="993366"/>
              </a:solidFill>
              <a:ln w="12700">
                <a:solidFill>
                  <a:srgbClr val="000000"/>
                </a:solidFill>
                <a:prstDash val="solid"/>
              </a:ln>
            </c:spPr>
          </c:dPt>
          <c:dPt>
            <c:idx val="2"/>
            <c:spPr>
              <a:solidFill>
                <a:srgbClr val="FFFFCC"/>
              </a:solidFill>
              <a:ln w="12700">
                <a:solidFill>
                  <a:srgbClr val="000000"/>
                </a:solidFill>
                <a:prstDash val="solid"/>
              </a:ln>
            </c:spPr>
          </c:dPt>
          <c:dPt>
            <c:idx val="3"/>
            <c:spPr>
              <a:solidFill>
                <a:srgbClr val="CCFFFF"/>
              </a:solidFill>
              <a:ln w="12700">
                <a:solidFill>
                  <a:srgbClr val="000000"/>
                </a:solidFill>
                <a:prstDash val="solid"/>
              </a:ln>
            </c:spPr>
          </c:dPt>
          <c:dPt>
            <c:idx val="4"/>
            <c:spPr>
              <a:solidFill>
                <a:srgbClr val="660066"/>
              </a:solidFill>
              <a:ln w="12700">
                <a:solidFill>
                  <a:srgbClr val="000000"/>
                </a:solidFill>
                <a:prstDash val="solid"/>
              </a:ln>
            </c:spPr>
          </c:dPt>
          <c:dPt>
            <c:idx val="5"/>
            <c:spPr>
              <a:solidFill>
                <a:srgbClr val="FF8080"/>
              </a:solidFill>
              <a:ln w="12700">
                <a:solidFill>
                  <a:srgbClr val="000000"/>
                </a:solidFill>
                <a:prstDash val="solid"/>
              </a:ln>
            </c:spPr>
          </c:dPt>
          <c:dPt>
            <c:idx val="6"/>
            <c:spPr>
              <a:solidFill>
                <a:srgbClr val="0066CC"/>
              </a:solidFill>
              <a:ln w="12700">
                <a:solidFill>
                  <a:srgbClr val="000000"/>
                </a:solidFill>
                <a:prstDash val="solid"/>
              </a:ln>
            </c:spPr>
          </c:dPt>
          <c:dPt>
            <c:idx val="7"/>
            <c:spPr>
              <a:solidFill>
                <a:srgbClr val="92D050"/>
              </a:solidFill>
              <a:ln w="19050">
                <a:solidFill>
                  <a:schemeClr val="tx1"/>
                </a:solidFill>
                <a:prstDash val="solid"/>
              </a:ln>
            </c:spPr>
          </c:dPt>
          <c:dPt>
            <c:idx val="8"/>
            <c:spPr>
              <a:solidFill>
                <a:srgbClr val="000080"/>
              </a:solidFill>
              <a:ln w="12700">
                <a:solidFill>
                  <a:srgbClr val="000000"/>
                </a:solidFill>
                <a:prstDash val="solid"/>
              </a:ln>
            </c:spPr>
          </c:dPt>
          <c:dLbls>
            <c:delete val="1"/>
          </c:dLbls>
          <c:cat>
            <c:strRef>
              <c:f>Sheet1!$A$1:$A$9</c:f>
              <c:strCache>
                <c:ptCount val="9"/>
                <c:pt idx="0">
                  <c:v>Cataract</c:v>
                </c:pt>
                <c:pt idx="1">
                  <c:v>Refractive error</c:v>
                </c:pt>
                <c:pt idx="2">
                  <c:v>Glaucoma</c:v>
                </c:pt>
                <c:pt idx="3">
                  <c:v>AMD</c:v>
                </c:pt>
                <c:pt idx="4">
                  <c:v>CO</c:v>
                </c:pt>
                <c:pt idx="5">
                  <c:v>DR</c:v>
                </c:pt>
                <c:pt idx="6">
                  <c:v>Childhood </c:v>
                </c:pt>
                <c:pt idx="7">
                  <c:v>Trachoma</c:v>
                </c:pt>
                <c:pt idx="8">
                  <c:v>Other</c:v>
                </c:pt>
              </c:strCache>
            </c:strRef>
          </c:cat>
          <c:val>
            <c:numRef>
              <c:f>Sheet1!$B$1:$B$9</c:f>
              <c:numCache>
                <c:formatCode>General</c:formatCode>
                <c:ptCount val="9"/>
                <c:pt idx="0">
                  <c:v>39</c:v>
                </c:pt>
                <c:pt idx="1">
                  <c:v>18</c:v>
                </c:pt>
                <c:pt idx="2">
                  <c:v>10</c:v>
                </c:pt>
                <c:pt idx="3">
                  <c:v>7</c:v>
                </c:pt>
                <c:pt idx="4">
                  <c:v>4</c:v>
                </c:pt>
                <c:pt idx="5">
                  <c:v>4</c:v>
                </c:pt>
                <c:pt idx="6">
                  <c:v>3</c:v>
                </c:pt>
                <c:pt idx="7">
                  <c:v>3</c:v>
                </c:pt>
                <c:pt idx="8">
                  <c:v>11</c:v>
                </c:pt>
              </c:numCache>
            </c:numRef>
          </c:val>
        </c:ser>
        <c:dLbls>
          <c:showCatName val="1"/>
          <c:showPercent val="1"/>
        </c:dLbls>
        <c:firstSliceAng val="0"/>
      </c:pieChart>
      <c:spPr>
        <a:noFill/>
        <a:ln w="25400">
          <a:noFill/>
        </a:ln>
      </c:spPr>
    </c:plotArea>
    <c:plotVisOnly val="1"/>
    <c:dispBlanksAs val="zero"/>
  </c:chart>
  <c:spPr>
    <a:noFill/>
    <a:ln w="3175">
      <a:noFill/>
      <a:prstDash val="solid"/>
    </a:ln>
  </c:spPr>
  <c:txPr>
    <a:bodyPr/>
    <a:lstStyle/>
    <a:p>
      <a:pPr>
        <a:defRPr sz="1500" b="0" i="0" u="none" strike="noStrike" baseline="0">
          <a:solidFill>
            <a:srgbClr val="000000"/>
          </a:solidFill>
          <a:latin typeface="Arial"/>
          <a:ea typeface="Arial"/>
          <a:cs typeface="Arial"/>
        </a:defRPr>
      </a:pPr>
      <a:endParaRPr lang="nl-NL"/>
    </a:p>
  </c:txPr>
  <c:externalData r:id="rId2"/>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06086F76-55AE-4790-B7A6-89273B1D7C86}" type="datetimeFigureOut">
              <a:rPr lang="en-US"/>
              <a:pPr>
                <a:defRPr/>
              </a:pPr>
              <a:t>1/2/2013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66B9D28-1ED5-446D-83ED-3281455617A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z="1000" smtClean="0">
                <a:latin typeface="Arial" charset="0"/>
                <a:cs typeface="Arial" charset="0"/>
              </a:rPr>
              <a:t>Diabetes es un problema en incremento a nivel mundial. El número de personas con diabetes es alto y está incrementando rápidamente</a:t>
            </a:r>
          </a:p>
          <a:p>
            <a:pPr eaLnBrk="1" hangingPunct="1">
              <a:spcBef>
                <a:spcPct val="0"/>
              </a:spcBef>
            </a:pPr>
            <a:endParaRPr lang="en-GB" sz="1000" smtClean="0">
              <a:latin typeface="Arial" charset="0"/>
              <a:cs typeface="Arial" charset="0"/>
            </a:endParaRPr>
          </a:p>
          <a:p>
            <a:pPr eaLnBrk="1" hangingPunct="1">
              <a:spcBef>
                <a:spcPct val="0"/>
              </a:spcBef>
            </a:pPr>
            <a:r>
              <a:rPr lang="en-GB" sz="1000" smtClean="0">
                <a:latin typeface="Arial" charset="0"/>
                <a:cs typeface="Arial" charset="0"/>
              </a:rPr>
              <a:t>Actualmente se estima que hay alrededor de 366 millones de personas con diabetes en todo el mundo. Se predice que esta cantidad incrementará a 552 millones para el año 2030. 80% de las personas con diabetes viven en países subdesarrollados o en vías de desarrollo/economías emergentes.  </a:t>
            </a:r>
          </a:p>
          <a:p>
            <a:pPr eaLnBrk="1" hangingPunct="1">
              <a:spcBef>
                <a:spcPct val="0"/>
              </a:spcBef>
            </a:pPr>
            <a:endParaRPr lang="en-GB" sz="1000" smtClean="0">
              <a:latin typeface="Arial" charset="0"/>
              <a:cs typeface="Arial" charset="0"/>
            </a:endParaRPr>
          </a:p>
          <a:p>
            <a:pPr eaLnBrk="1" hangingPunct="1">
              <a:spcBef>
                <a:spcPct val="0"/>
              </a:spcBef>
            </a:pPr>
            <a:r>
              <a:rPr lang="en-GB" sz="1000" smtClean="0">
                <a:latin typeface="Arial" charset="0"/>
                <a:cs typeface="Arial" charset="0"/>
              </a:rPr>
              <a:t>50%  de la diabetes aún falta por diagnosticar.</a:t>
            </a:r>
            <a:endParaRPr lang="en-US" sz="1000" smtClean="0">
              <a:latin typeface="Arial" charset="0"/>
              <a:cs typeface="Arial" charset="0"/>
            </a:endParaRPr>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7BBA907-9EE1-4F22-9BD4-6BEB8E990DC8}" type="slidenum">
              <a:rPr lang="en-US">
                <a:cs typeface="Arial" charset="0"/>
              </a:rPr>
              <a:pPr fontAlgn="base">
                <a:spcBef>
                  <a:spcPct val="0"/>
                </a:spcBef>
                <a:spcAft>
                  <a:spcPct val="0"/>
                </a:spcAft>
                <a:defRPr/>
              </a:pPr>
              <a:t>3</a:t>
            </a:fld>
            <a:endParaRPr lang="en-US">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z="1000" smtClean="0">
                <a:latin typeface="Arial" charset="0"/>
                <a:cs typeface="Arial" charset="0"/>
              </a:rPr>
              <a:t>Para un diabético conocido (‘Sí en el H1) o un diabético recien diagnosticado (RBG 200mg/dl o más)</a:t>
            </a:r>
          </a:p>
          <a:p>
            <a:pPr eaLnBrk="1" hangingPunct="1">
              <a:spcBef>
                <a:spcPct val="0"/>
              </a:spcBef>
            </a:pPr>
            <a:r>
              <a:rPr lang="en-GB" sz="1000" smtClean="0">
                <a:latin typeface="Arial" charset="0"/>
                <a:cs typeface="Arial" charset="0"/>
              </a:rPr>
              <a:t>Ponga gotas de dilatación en ambos ojos. Continue visitando casas vecinas. Haga una nota del lugar de la casa y la hora en que se administraron las gotas, para asi Ud saber cuando regresará a esa casa. </a:t>
            </a:r>
          </a:p>
          <a:p>
            <a:pPr eaLnBrk="1" hangingPunct="1">
              <a:spcBef>
                <a:spcPct val="0"/>
              </a:spcBef>
            </a:pPr>
            <a:r>
              <a:rPr lang="en-GB" sz="1000" smtClean="0">
                <a:latin typeface="Arial" charset="0"/>
                <a:cs typeface="Arial" charset="0"/>
              </a:rPr>
              <a:t>Haga un examen de dilatación utilizando oftalmoscopios directo e indirecto en un cuarto oscuro. Evalúe y anote utilizando el Sistema de evaluación Escocés. Remita a cualquier persona a quien se sospeche que tenga RD para evaluar más a fondo.</a:t>
            </a:r>
            <a:endParaRPr lang="en-US" sz="1000" smtClean="0">
              <a:latin typeface="Arial" charset="0"/>
              <a:cs typeface="Arial" charset="0"/>
            </a:endParaRPr>
          </a:p>
        </p:txBody>
      </p:sp>
      <p:sp>
        <p:nvSpPr>
          <p:cNvPr id="378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4636F9F-0BA3-4322-AE97-2E866B9652E7}" type="slidenum">
              <a:rPr lang="en-US">
                <a:cs typeface="Arial" charset="0"/>
              </a:rPr>
              <a:pPr fontAlgn="base">
                <a:spcBef>
                  <a:spcPct val="0"/>
                </a:spcBef>
                <a:spcAft>
                  <a:spcPct val="0"/>
                </a:spcAft>
                <a:defRPr/>
              </a:pPr>
              <a:t>14</a:t>
            </a:fld>
            <a:endParaRPr lang="en-US">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z="1000" smtClean="0">
                <a:latin typeface="Arial" charset="0"/>
                <a:cs typeface="Arial" charset="0"/>
              </a:rPr>
              <a:t>Esta tabla muestra los diferentes escenarios posibles basados en las secciones H del formulario. Repase estos cuidadosamente con todos los equipos.</a:t>
            </a:r>
            <a:endParaRPr lang="en-US" sz="1000" smtClean="0">
              <a:latin typeface="Arial" charset="0"/>
              <a:cs typeface="Arial" charset="0"/>
            </a:endParaRPr>
          </a:p>
        </p:txBody>
      </p:sp>
      <p:sp>
        <p:nvSpPr>
          <p:cNvPr id="399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6F3A4B3-6FCF-4E69-B206-73CC004333BE}" type="slidenum">
              <a:rPr lang="en-US">
                <a:cs typeface="Arial" charset="0"/>
              </a:rPr>
              <a:pPr fontAlgn="base">
                <a:spcBef>
                  <a:spcPct val="0"/>
                </a:spcBef>
                <a:spcAft>
                  <a:spcPct val="0"/>
                </a:spcAft>
                <a:defRPr/>
              </a:pPr>
              <a:t>15</a:t>
            </a:fld>
            <a:endParaRPr lang="en-US">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z="1000" smtClean="0">
                <a:latin typeface="Arial" charset="0"/>
                <a:cs typeface="Arial" charset="0"/>
              </a:rPr>
              <a:t>Este flujograma muestra un resumen del protocolo a seguir para el módulo de RD.</a:t>
            </a:r>
            <a:endParaRPr lang="en-US" sz="1000" smtClean="0">
              <a:latin typeface="Arial" charset="0"/>
              <a:cs typeface="Arial" charset="0"/>
            </a:endParaRPr>
          </a:p>
        </p:txBody>
      </p:sp>
      <p:sp>
        <p:nvSpPr>
          <p:cNvPr id="419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A7EAF93-A560-433F-8731-D6C276FC35A0}" type="slidenum">
              <a:rPr lang="en-US">
                <a:cs typeface="Arial" charset="0"/>
              </a:rPr>
              <a:pPr fontAlgn="base">
                <a:spcBef>
                  <a:spcPct val="0"/>
                </a:spcBef>
                <a:spcAft>
                  <a:spcPct val="0"/>
                </a:spcAft>
                <a:defRPr/>
              </a:pPr>
              <a:t>16</a:t>
            </a:fld>
            <a:endParaRPr lang="en-US">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z="1000" smtClean="0">
                <a:latin typeface="Arial" charset="0"/>
                <a:cs typeface="Arial" charset="0"/>
              </a:rPr>
              <a:t>La amenaza varía de país en país, con la prevalencia más alta en países en vías de desarrollo/economías emergentes y países desarrollados. Además está incrementando en países sub desarrollados tambien.</a:t>
            </a:r>
            <a:endParaRPr lang="en-US" sz="1000" smtClean="0">
              <a:latin typeface="Arial" charset="0"/>
              <a:cs typeface="Arial" charset="0"/>
            </a:endParaRPr>
          </a:p>
        </p:txBody>
      </p:sp>
      <p:sp>
        <p:nvSpPr>
          <p:cNvPr id="184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86AD48F-63E3-4305-B92D-27592995D19D}" type="slidenum">
              <a:rPr lang="en-US">
                <a:cs typeface="Arial" charset="0"/>
              </a:rPr>
              <a:pPr fontAlgn="base">
                <a:spcBef>
                  <a:spcPct val="0"/>
                </a:spcBef>
                <a:spcAft>
                  <a:spcPct val="0"/>
                </a:spcAft>
                <a:defRPr/>
              </a:pPr>
              <a:t>4</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z="1000" smtClean="0">
                <a:latin typeface="Arial" charset="0"/>
                <a:cs typeface="Arial" charset="0"/>
              </a:rPr>
              <a:t>Retinopatía Diabética es una complicación de la diabetes, ésta esta estimada en ser responsable del 4% de la ceguera. Pero esto seguramente incrementará a medida que otras causas de ceguera prevenible (e.g. cataratas) estén más controladas mientras a la vez la epidemia de la diabetes continue incrementando.</a:t>
            </a:r>
            <a:endParaRPr lang="en-US" sz="1000" smtClean="0">
              <a:latin typeface="Arial" charset="0"/>
              <a:cs typeface="Arial" charset="0"/>
            </a:endParaRPr>
          </a:p>
        </p:txBody>
      </p:sp>
      <p:sp>
        <p:nvSpPr>
          <p:cNvPr id="215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DE73E32-DE70-4ACF-B6D1-3319BC2C54F1}" type="slidenum">
              <a:rPr lang="en-US">
                <a:cs typeface="Arial" charset="0"/>
              </a:rPr>
              <a:pPr fontAlgn="base">
                <a:spcBef>
                  <a:spcPct val="0"/>
                </a:spcBef>
                <a:spcAft>
                  <a:spcPct val="0"/>
                </a:spcAft>
                <a:defRPr/>
              </a:pPr>
              <a:t>5</a:t>
            </a:fld>
            <a:endParaRPr lang="en-US">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z="1000" smtClean="0">
                <a:latin typeface="Arial" charset="0"/>
                <a:cs typeface="Arial" charset="0"/>
              </a:rPr>
              <a:t>Este mapa muestra aquellos países que han producido una encuesta poblacional de RD en los pasados 20 años.</a:t>
            </a:r>
          </a:p>
          <a:p>
            <a:pPr eaLnBrk="1" hangingPunct="1">
              <a:spcBef>
                <a:spcPct val="0"/>
              </a:spcBef>
            </a:pPr>
            <a:r>
              <a:rPr lang="en-GB" sz="1000" smtClean="0">
                <a:latin typeface="Arial" charset="0"/>
                <a:cs typeface="Arial" charset="0"/>
              </a:rPr>
              <a:t>Existen muy pocos datos poblacionales de Retinopatía Diabética </a:t>
            </a:r>
          </a:p>
          <a:p>
            <a:pPr eaLnBrk="1" hangingPunct="1">
              <a:spcBef>
                <a:spcPct val="0"/>
              </a:spcBef>
            </a:pPr>
            <a:r>
              <a:rPr lang="en-GB" sz="1000" smtClean="0">
                <a:latin typeface="Arial" charset="0"/>
                <a:cs typeface="Arial" charset="0"/>
              </a:rPr>
              <a:t>Estos datos son necesarios para asistir en la planificación de servicios de despistaje y tratamientos para la RD en areas donde la diabetes esta más presente. Esta es la razón por la cual hemos desarrollado una metodología para incluir la evaluación de RD en el ERCE/RAAB. </a:t>
            </a:r>
            <a:endParaRPr lang="en-US" sz="1000" smtClean="0">
              <a:latin typeface="Arial" charset="0"/>
              <a:cs typeface="Arial" charset="0"/>
            </a:endParaRPr>
          </a:p>
        </p:txBody>
      </p:sp>
      <p:sp>
        <p:nvSpPr>
          <p:cNvPr id="235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DF4394-5CCB-451C-AE40-D19928CA834E}" type="slidenum">
              <a:rPr lang="en-US">
                <a:cs typeface="Arial" charset="0"/>
              </a:rPr>
              <a:pPr fontAlgn="base">
                <a:spcBef>
                  <a:spcPct val="0"/>
                </a:spcBef>
                <a:spcAft>
                  <a:spcPct val="0"/>
                </a:spcAft>
                <a:defRPr/>
              </a:pPr>
              <a:t>6</a:t>
            </a:fld>
            <a:endParaRPr lang="en-US">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256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C557680-5556-4F0C-9CE0-DD3FAEA866CD}" type="slidenum">
              <a:rPr lang="en-US">
                <a:cs typeface="Arial" charset="0"/>
              </a:rPr>
              <a:pPr fontAlgn="base">
                <a:spcBef>
                  <a:spcPct val="0"/>
                </a:spcBef>
                <a:spcAft>
                  <a:spcPct val="0"/>
                </a:spcAft>
                <a:defRPr/>
              </a:pPr>
              <a:t>7</a:t>
            </a:fld>
            <a:endParaRPr lang="en-US">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2765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077EDFC-25BB-4E13-A8D1-F7D143A793AF}" type="slidenum">
              <a:rPr lang="en-US">
                <a:cs typeface="Arial" charset="0"/>
              </a:rPr>
              <a:pPr fontAlgn="base">
                <a:spcBef>
                  <a:spcPct val="0"/>
                </a:spcBef>
                <a:spcAft>
                  <a:spcPct val="0"/>
                </a:spcAft>
                <a:defRPr/>
              </a:pPr>
              <a:t>8</a:t>
            </a:fld>
            <a:endParaRPr lang="en-US">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z="1000" smtClean="0">
                <a:latin typeface="Arial" charset="0"/>
                <a:cs typeface="Arial" charset="0"/>
              </a:rPr>
              <a:t>A diferencia del ERCE/RAAB, para el RAAB+RD el consentimiento informado por escrito tiene que ser tomado. La razón es porque en esta encuesta se pincha el dedo para poder tomar muestras de sangre (para el examen de diabetes) y la </a:t>
            </a:r>
            <a:r>
              <a:rPr lang="en-GB" sz="1000" smtClean="0">
                <a:solidFill>
                  <a:srgbClr val="FF0000"/>
                </a:solidFill>
                <a:latin typeface="Arial" charset="0"/>
                <a:cs typeface="Arial" charset="0"/>
              </a:rPr>
              <a:t>dilatación de pupilas. Utilizando un formulario de información del participante escrito en el idioma local, lo siguiente debe de ser explicado al participante: los procedimientos envueltos para los participantes del estudio, los riesgos, los beneficios de participar, que la participación es voluntaria, que toda información colectada se mantendrá confidencial al equipo de encuestas. </a:t>
            </a:r>
            <a:endParaRPr lang="en-US" sz="1000" smtClean="0">
              <a:latin typeface="Arial" charset="0"/>
              <a:cs typeface="Arial" charset="0"/>
            </a:endParaRPr>
          </a:p>
          <a:p>
            <a:pPr eaLnBrk="1" hangingPunct="1">
              <a:spcBef>
                <a:spcPct val="0"/>
              </a:spcBef>
            </a:pPr>
            <a:r>
              <a:rPr lang="en-GB" sz="1000" smtClean="0">
                <a:latin typeface="Arial" charset="0"/>
                <a:cs typeface="Arial" charset="0"/>
              </a:rPr>
              <a:t>Si la persona accede a participar en el estudio, debe firmar (o la huella del dedo pulgar si no sabe escribir) el formulario de consentimiento informado. El número de conglomerado y el número de individuo del formulario de RAAB debe de estar escrito en el encabezado de este formulario. </a:t>
            </a:r>
          </a:p>
          <a:p>
            <a:pPr eaLnBrk="1" hangingPunct="1">
              <a:spcBef>
                <a:spcPct val="0"/>
              </a:spcBef>
            </a:pPr>
            <a:endParaRPr lang="en-US" sz="1000" smtClean="0">
              <a:latin typeface="Arial" charset="0"/>
              <a:cs typeface="Arial" charset="0"/>
            </a:endParaRPr>
          </a:p>
        </p:txBody>
      </p:sp>
      <p:sp>
        <p:nvSpPr>
          <p:cNvPr id="3174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3411FFF-05B2-4777-AF19-AC9F42D6085D}" type="slidenum">
              <a:rPr lang="en-US">
                <a:cs typeface="Arial" charset="0"/>
              </a:rPr>
              <a:pPr fontAlgn="base">
                <a:spcBef>
                  <a:spcPct val="0"/>
                </a:spcBef>
                <a:spcAft>
                  <a:spcPct val="0"/>
                </a:spcAft>
                <a:defRPr/>
              </a:pPr>
              <a:t>11</a:t>
            </a:fld>
            <a:endParaRPr lang="en-US">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z="1000" smtClean="0">
                <a:latin typeface="Arial" charset="0"/>
                <a:cs typeface="Arial" charset="0"/>
              </a:rPr>
              <a:t>Para analizar el estatus de diabetes (formulario sección A): Primero pregunte al participante si ha tenido una diagnosis previa (Q1), luego haga la prueba RBG en todos los participantes independientemente de lo que hayan contestado en la pregunta Q1. La prueba RBG debe de ser hecha por la enfermera/promotor de salud que haya sido capacitado para hacer la prueba del RBG (practicando el procedimiento durante el mismo taller). El formulario debe de ser llenado por el Oftalmólogo.</a:t>
            </a:r>
          </a:p>
          <a:p>
            <a:pPr eaLnBrk="1" hangingPunct="1">
              <a:spcBef>
                <a:spcPct val="0"/>
              </a:spcBef>
            </a:pPr>
            <a:r>
              <a:rPr lang="en-GB" sz="1000" smtClean="0">
                <a:latin typeface="Arial" charset="0"/>
                <a:cs typeface="Arial" charset="0"/>
              </a:rPr>
              <a:t>Para los propósitos de este taller, definiremos diabetes como haber tenido una diagnosis previa por un trabajador/promotor de salud o que tenga una RBG de 200mg/dl o más. Personas con diabetes serán divididas entre aquellos con ‘diabetes conocida’ or ‘diabetes recien diagnosticada’ basadas en las definiciones  abajo. Esta clasificación determinará a cual sección del formulario irá después.  </a:t>
            </a:r>
          </a:p>
          <a:p>
            <a:pPr eaLnBrk="1" hangingPunct="1">
              <a:spcBef>
                <a:spcPct val="0"/>
              </a:spcBef>
            </a:pPr>
            <a:endParaRPr lang="en-GB" sz="1000" smtClean="0">
              <a:latin typeface="Arial" charset="0"/>
              <a:cs typeface="Arial" charset="0"/>
            </a:endParaRPr>
          </a:p>
          <a:p>
            <a:pPr eaLnBrk="1" hangingPunct="1">
              <a:spcBef>
                <a:spcPct val="0"/>
              </a:spcBef>
            </a:pPr>
            <a:r>
              <a:rPr lang="en-GB" sz="1000" smtClean="0">
                <a:latin typeface="Arial" charset="0"/>
                <a:cs typeface="Arial" charset="0"/>
              </a:rPr>
              <a:t>Nota: RBG no es una prueba definitiva y algunos casos no los detectará, asi que los equipos deberán educar a los participantes orientándoles de la necesidad e importancia de chequeos regulares de diabetes. Cualquier persona con diabetes ‘recien diagnosticada’ o diabético con RBG elevado, deberá ser remitido al local de salud mejor indicado/más apropiado.</a:t>
            </a:r>
            <a:endParaRPr lang="en-US" sz="1000" smtClean="0">
              <a:latin typeface="Arial" charset="0"/>
              <a:cs typeface="Arial" charset="0"/>
            </a:endParaRPr>
          </a:p>
        </p:txBody>
      </p:sp>
      <p:sp>
        <p:nvSpPr>
          <p:cNvPr id="3379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DFE00E3-5289-46AD-9BD2-A0933979DC8A}" type="slidenum">
              <a:rPr lang="en-US">
                <a:cs typeface="Arial" charset="0"/>
              </a:rPr>
              <a:pPr fontAlgn="base">
                <a:spcBef>
                  <a:spcPct val="0"/>
                </a:spcBef>
                <a:spcAft>
                  <a:spcPct val="0"/>
                </a:spcAft>
                <a:defRPr/>
              </a:pPr>
              <a:t>12</a:t>
            </a:fld>
            <a:endParaRPr lang="en-US">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Esta sección tiene preguntas para las personas que </a:t>
            </a:r>
            <a:r>
              <a:rPr lang="en-GB" u="sng" smtClean="0"/>
              <a:t>sufren de diabetes</a:t>
            </a:r>
            <a:r>
              <a:rPr lang="en-GB" smtClean="0"/>
              <a:t> solamente. Si fueron personas recien diagnosticadas– esta sección deberá dejarse en blanco.</a:t>
            </a:r>
          </a:p>
          <a:p>
            <a:pPr eaLnBrk="1" hangingPunct="1">
              <a:spcBef>
                <a:spcPct val="0"/>
              </a:spcBef>
            </a:pPr>
            <a:r>
              <a:rPr lang="en-GB" smtClean="0"/>
              <a:t>Edad de diagnosis – te podrán decir hace cuantos años atrás fueron diagnosticados, pero puedes calcular la edad de diagnosis utilizando la edad actual en el formulario del RAAB. Ambos encasillados para la edad deben llenarse. Si fueron diagnosticados ANTES de los 10 años de edad, ponga un cero primero. E.g.  Si fueron diagnosticados a los 5 años, escriba 05.</a:t>
            </a:r>
          </a:p>
          <a:p>
            <a:pPr eaLnBrk="1" hangingPunct="1">
              <a:spcBef>
                <a:spcPct val="0"/>
              </a:spcBef>
            </a:pPr>
            <a:r>
              <a:rPr lang="en-GB" smtClean="0"/>
              <a:t>Para los diabéticos conocidos, todas las preguntas deben de estar llenas/contestadas. Nota: si el que responde no esta recibiendo tratamiento, entonces la respuesta para la pregunta Q5 debe de ser “No” (Sin tratamiento: código =1). Si el que responde nunca ha tenido un examen para diabetes, entonces la contestacion para la pregunta Q6 debe de ser “No” (No examinado: código =1). Este tipo de método hará más fácil y rápido el trabajo para el líder del equipo cuando vaya a verificar que los formularios esten llenos correctamente.</a:t>
            </a:r>
            <a:endParaRPr lang="en-US" smtClean="0"/>
          </a:p>
        </p:txBody>
      </p:sp>
      <p:sp>
        <p:nvSpPr>
          <p:cNvPr id="3584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42B8A3F-0D85-4BFE-88D6-61784C42714E}" type="slidenum">
              <a:rPr lang="en-US">
                <a:cs typeface="Arial" charset="0"/>
              </a:rPr>
              <a:pPr fontAlgn="base">
                <a:spcBef>
                  <a:spcPct val="0"/>
                </a:spcBef>
                <a:spcAft>
                  <a:spcPct val="0"/>
                </a:spcAft>
                <a:defRPr/>
              </a:pPr>
              <a:t>13</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5368A11-FF07-486A-8D5B-60704F0AB483}" type="datetimeFigureOut">
              <a:rPr lang="en-US"/>
              <a:pPr>
                <a:defRPr/>
              </a:pPr>
              <a:t>1/2/2013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4F204B1-381D-4A25-BB42-C5F39CEB909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605A374-C48F-4DFE-937E-26AE45021EE3}" type="datetimeFigureOut">
              <a:rPr lang="en-US"/>
              <a:pPr>
                <a:defRPr/>
              </a:pPr>
              <a:t>1/2/2013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9FAB094-D404-430E-9F13-CA83C732D41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3557BF2-4C86-4FA7-A0AB-5E0CD20E0416}" type="datetimeFigureOut">
              <a:rPr lang="en-US"/>
              <a:pPr>
                <a:defRPr/>
              </a:pPr>
              <a:t>1/2/2013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8688AA0-290C-4C0E-9837-14A1F635082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218BD97-ED25-47BD-ACF7-E6DEB3801324}" type="datetimeFigureOut">
              <a:rPr lang="en-US"/>
              <a:pPr>
                <a:defRPr/>
              </a:pPr>
              <a:t>1/2/2013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F893FFD-5C69-4024-A65E-6E60AAA557A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BA6248D-E928-4BE9-829D-009EB3922E6B}" type="datetimeFigureOut">
              <a:rPr lang="en-US"/>
              <a:pPr>
                <a:defRPr/>
              </a:pPr>
              <a:t>1/2/2013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79DD37D-B3F0-4C9C-9546-44A4810E5B3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F81EBC8-3303-4203-A7B4-418959E748F2}" type="datetimeFigureOut">
              <a:rPr lang="en-US"/>
              <a:pPr>
                <a:defRPr/>
              </a:pPr>
              <a:t>1/2/2013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6365C35-DEFB-4B24-B2CC-84B0C8B1078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0C95702-832F-46AD-BA2C-B0B532927BFF}" type="datetimeFigureOut">
              <a:rPr lang="en-US"/>
              <a:pPr>
                <a:defRPr/>
              </a:pPr>
              <a:t>1/2/2013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54C9C24-6940-4136-980C-1F31E5FBD09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F9C6498-CBCE-451C-B1B3-7745CC804E5E}" type="datetimeFigureOut">
              <a:rPr lang="en-US"/>
              <a:pPr>
                <a:defRPr/>
              </a:pPr>
              <a:t>1/2/2013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BE08219-45F3-43F9-904A-2F117C7A159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2B7B0CF-D6E2-4A87-B5A4-E549F63E3AE2}" type="datetimeFigureOut">
              <a:rPr lang="en-US"/>
              <a:pPr>
                <a:defRPr/>
              </a:pPr>
              <a:t>1/2/2013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D0A8B88-230B-4E98-9384-D97E5AA5B8E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B3A22D5-5193-4F9A-AB2A-B2875F9D244D}" type="datetimeFigureOut">
              <a:rPr lang="en-US"/>
              <a:pPr>
                <a:defRPr/>
              </a:pPr>
              <a:t>1/2/2013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14C1D9A-A077-49B9-92C6-AADF7C2084E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105F8C1-F36A-4A87-9495-94E8780FE13A}" type="datetimeFigureOut">
              <a:rPr lang="en-US"/>
              <a:pPr>
                <a:defRPr/>
              </a:pPr>
              <a:t>1/2/2013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5D18A18-8F10-4145-AE7B-85488799B3E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C1CBFCF-1F2B-4245-AE98-40C3E302B455}" type="datetimeFigureOut">
              <a:rPr lang="en-US"/>
              <a:pPr>
                <a:defRPr/>
              </a:pPr>
              <a:t>1/2/2013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D0080498-39AB-4FA2-A5BF-1FDD17CA382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5" r:id="rId1"/>
    <p:sldLayoutId id="2147483694" r:id="rId2"/>
    <p:sldLayoutId id="2147483693" r:id="rId3"/>
    <p:sldLayoutId id="2147483692" r:id="rId4"/>
    <p:sldLayoutId id="2147483691" r:id="rId5"/>
    <p:sldLayoutId id="2147483690" r:id="rId6"/>
    <p:sldLayoutId id="2147483689" r:id="rId7"/>
    <p:sldLayoutId id="2147483688" r:id="rId8"/>
    <p:sldLayoutId id="2147483687" r:id="rId9"/>
    <p:sldLayoutId id="2147483686" r:id="rId10"/>
    <p:sldLayoutId id="214748368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188" y="2205038"/>
            <a:ext cx="8229600" cy="1143000"/>
          </a:xfrm>
        </p:spPr>
        <p:txBody>
          <a:bodyPr rtlCol="0">
            <a:normAutofit fontScale="90000"/>
          </a:bodyPr>
          <a:lstStyle/>
          <a:p>
            <a:pPr eaLnBrk="1" fontAlgn="auto" hangingPunct="1">
              <a:spcAft>
                <a:spcPts val="0"/>
              </a:spcAft>
              <a:defRPr/>
            </a:pPr>
            <a:r>
              <a:rPr lang="en-GB" dirty="0" smtClean="0"/>
              <a:t>ERCE/RAAB+RD:</a:t>
            </a:r>
            <a:br>
              <a:rPr lang="en-GB" dirty="0" smtClean="0"/>
            </a:br>
            <a:r>
              <a:rPr lang="en-GB" dirty="0" err="1" smtClean="0"/>
              <a:t>Módulo</a:t>
            </a:r>
            <a:r>
              <a:rPr lang="en-GB" dirty="0" smtClean="0"/>
              <a:t> </a:t>
            </a:r>
            <a:r>
              <a:rPr lang="en-GB" dirty="0"/>
              <a:t>de </a:t>
            </a:r>
            <a:r>
              <a:rPr lang="en-GB" dirty="0" err="1"/>
              <a:t>Retinopatía</a:t>
            </a:r>
            <a:r>
              <a:rPr lang="en-GB" dirty="0"/>
              <a:t> </a:t>
            </a:r>
            <a:r>
              <a:rPr lang="en-GB" dirty="0" err="1"/>
              <a:t>Diabética</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323850" y="2205038"/>
            <a:ext cx="8229600" cy="1143000"/>
          </a:xfrm>
        </p:spPr>
        <p:txBody>
          <a:bodyPr/>
          <a:lstStyle/>
          <a:p>
            <a:pPr eaLnBrk="1" hangingPunct="1"/>
            <a:r>
              <a:rPr lang="en-GB" smtClean="0"/>
              <a:t>Métodos</a:t>
            </a:r>
            <a:endParaRPr lang="en-US"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88913"/>
            <a:ext cx="8229600" cy="1143000"/>
          </a:xfrm>
        </p:spPr>
        <p:txBody>
          <a:bodyPr>
            <a:normAutofit fontScale="90000"/>
          </a:bodyPr>
          <a:lstStyle/>
          <a:p>
            <a:pPr algn="l" eaLnBrk="1" hangingPunct="1">
              <a:defRPr/>
            </a:pPr>
            <a:r>
              <a:rPr lang="en-GB" sz="4000" smtClean="0"/>
              <a:t>1. Obtener consentimiento informado por escrito </a:t>
            </a:r>
            <a:endParaRPr lang="en-US" sz="4000" smtClean="0"/>
          </a:p>
        </p:txBody>
      </p:sp>
      <p:sp>
        <p:nvSpPr>
          <p:cNvPr id="30722" name="Content Placeholder 2"/>
          <p:cNvSpPr>
            <a:spLocks noGrp="1"/>
          </p:cNvSpPr>
          <p:nvPr>
            <p:ph idx="1"/>
          </p:nvPr>
        </p:nvSpPr>
        <p:spPr>
          <a:xfrm>
            <a:off x="144463" y="1844675"/>
            <a:ext cx="8748712" cy="4924425"/>
          </a:xfrm>
        </p:spPr>
        <p:txBody>
          <a:bodyPr/>
          <a:lstStyle/>
          <a:p>
            <a:pPr marL="365125" indent="-352425" eaLnBrk="1" hangingPunct="1"/>
            <a:r>
              <a:rPr lang="en-GB" sz="2400" smtClean="0"/>
              <a:t>Explicar (formulario de </a:t>
            </a:r>
          </a:p>
          <a:p>
            <a:pPr marL="365125" indent="-352425" eaLnBrk="1" hangingPunct="1">
              <a:buFont typeface="Arial" charset="0"/>
              <a:buNone/>
            </a:pPr>
            <a:r>
              <a:rPr lang="en-GB" sz="2400" smtClean="0"/>
              <a:t>     informacion del participante):</a:t>
            </a:r>
          </a:p>
          <a:p>
            <a:pPr marL="995363" lvl="1" indent="-365125" eaLnBrk="1" hangingPunct="1"/>
            <a:r>
              <a:rPr lang="en-GB" sz="2400" smtClean="0"/>
              <a:t>Propósito del estudio</a:t>
            </a:r>
          </a:p>
          <a:p>
            <a:pPr marL="995363" lvl="1" indent="-365125" eaLnBrk="1" hangingPunct="1"/>
            <a:r>
              <a:rPr lang="en-GB" sz="2400" smtClean="0"/>
              <a:t>Procedimientos envueltos</a:t>
            </a:r>
          </a:p>
          <a:p>
            <a:pPr marL="995363" lvl="1" indent="-365125" eaLnBrk="1" hangingPunct="1"/>
            <a:r>
              <a:rPr lang="en-GB" sz="2400" smtClean="0"/>
              <a:t>Riesgos (efectos de la </a:t>
            </a:r>
          </a:p>
          <a:p>
            <a:pPr marL="995363" lvl="1" indent="-365125" eaLnBrk="1" hangingPunct="1">
              <a:buFont typeface="Arial" charset="0"/>
              <a:buNone/>
            </a:pPr>
            <a:r>
              <a:rPr lang="en-GB" sz="2400" smtClean="0"/>
              <a:t>     dilatación en la visión)</a:t>
            </a:r>
          </a:p>
          <a:p>
            <a:pPr marL="995363" lvl="1" indent="-365125" eaLnBrk="1" hangingPunct="1"/>
            <a:r>
              <a:rPr lang="en-GB" sz="2400" smtClean="0"/>
              <a:t>Participación es voluntaria</a:t>
            </a:r>
          </a:p>
          <a:p>
            <a:pPr marL="995363" lvl="1" indent="-365125" eaLnBrk="1" hangingPunct="1"/>
            <a:r>
              <a:rPr lang="en-GB" sz="2400" smtClean="0"/>
              <a:t>Confidencialidad</a:t>
            </a:r>
          </a:p>
          <a:p>
            <a:pPr marL="365125" indent="-352425" eaLnBrk="1" hangingPunct="1"/>
            <a:r>
              <a:rPr lang="en-GB" sz="2400" smtClean="0"/>
              <a:t>Los participantes que consientan tendrán que firmar/marcar con dedo pulgar y tintero  en el formulario de consentimiento</a:t>
            </a:r>
          </a:p>
          <a:p>
            <a:pPr marL="365125" indent="-352425" eaLnBrk="1" hangingPunct="1"/>
            <a:r>
              <a:rPr lang="en-GB" sz="2400" smtClean="0"/>
              <a:t>Debe hacerlo tan pronto llegue a la residencia.</a:t>
            </a:r>
          </a:p>
        </p:txBody>
      </p:sp>
      <p:pic>
        <p:nvPicPr>
          <p:cNvPr id="30723" name="Picture 5"/>
          <p:cNvPicPr>
            <a:picLocks noChangeAspect="1" noChangeArrowheads="1"/>
          </p:cNvPicPr>
          <p:nvPr/>
        </p:nvPicPr>
        <p:blipFill>
          <a:blip r:embed="rId3"/>
          <a:srcRect/>
          <a:stretch>
            <a:fillRect/>
          </a:stretch>
        </p:blipFill>
        <p:spPr bwMode="auto">
          <a:xfrm>
            <a:off x="4686300" y="1771650"/>
            <a:ext cx="4457700" cy="33861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457200" y="188913"/>
            <a:ext cx="8229600" cy="993775"/>
          </a:xfrm>
        </p:spPr>
        <p:txBody>
          <a:bodyPr/>
          <a:lstStyle/>
          <a:p>
            <a:pPr eaLnBrk="1" hangingPunct="1"/>
            <a:r>
              <a:rPr lang="en-GB" smtClean="0"/>
              <a:t>2. Evaluar diabetes (sección H)</a:t>
            </a:r>
            <a:endParaRPr lang="en-US" smtClean="0"/>
          </a:p>
        </p:txBody>
      </p:sp>
      <p:sp>
        <p:nvSpPr>
          <p:cNvPr id="32770" name="Content Placeholder 2"/>
          <p:cNvSpPr>
            <a:spLocks noGrp="1"/>
          </p:cNvSpPr>
          <p:nvPr>
            <p:ph idx="1"/>
          </p:nvPr>
        </p:nvSpPr>
        <p:spPr>
          <a:xfrm>
            <a:off x="107950" y="1341438"/>
            <a:ext cx="4895850" cy="2016125"/>
          </a:xfrm>
        </p:spPr>
        <p:txBody>
          <a:bodyPr/>
          <a:lstStyle/>
          <a:p>
            <a:pPr eaLnBrk="1" hangingPunct="1"/>
            <a:r>
              <a:rPr lang="en-GB" sz="2800" smtClean="0"/>
              <a:t>Pregunte acerca de diagnosis previa</a:t>
            </a:r>
          </a:p>
          <a:p>
            <a:pPr eaLnBrk="1" hangingPunct="1"/>
            <a:r>
              <a:rPr lang="en-GB" sz="2800" smtClean="0"/>
              <a:t>Haga prueba aleatoria de glucosa</a:t>
            </a:r>
          </a:p>
        </p:txBody>
      </p:sp>
      <p:pic>
        <p:nvPicPr>
          <p:cNvPr id="32771" name="Picture 4" descr="C:\Users\Dr.Mansor\Documents\IAPB-EMR\RAAB\RAAB KSA\Pictures\CIMG0808.JPG"/>
          <p:cNvPicPr>
            <a:picLocks noChangeAspect="1" noChangeArrowheads="1"/>
          </p:cNvPicPr>
          <p:nvPr/>
        </p:nvPicPr>
        <p:blipFill>
          <a:blip r:embed="rId3"/>
          <a:srcRect/>
          <a:stretch>
            <a:fillRect/>
          </a:stretch>
        </p:blipFill>
        <p:spPr bwMode="auto">
          <a:xfrm>
            <a:off x="971550" y="3267075"/>
            <a:ext cx="2592388" cy="1944688"/>
          </a:xfrm>
          <a:prstGeom prst="rect">
            <a:avLst/>
          </a:prstGeom>
          <a:noFill/>
          <a:ln w="9525">
            <a:noFill/>
            <a:miter lim="800000"/>
            <a:headEnd/>
            <a:tailEnd/>
          </a:ln>
        </p:spPr>
      </p:pic>
      <p:sp>
        <p:nvSpPr>
          <p:cNvPr id="9" name="Rectangle 8"/>
          <p:cNvSpPr/>
          <p:nvPr/>
        </p:nvSpPr>
        <p:spPr>
          <a:xfrm>
            <a:off x="5435600" y="1484313"/>
            <a:ext cx="2881313" cy="1008062"/>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n-GB" u="sng">
                <a:solidFill>
                  <a:srgbClr val="000000"/>
                </a:solidFill>
                <a:cs typeface="Arial" charset="0"/>
              </a:rPr>
              <a:t>Diabetes:</a:t>
            </a:r>
            <a:r>
              <a:rPr lang="en-GB">
                <a:solidFill>
                  <a:srgbClr val="000000"/>
                </a:solidFill>
                <a:cs typeface="Arial" charset="0"/>
              </a:rPr>
              <a:t> </a:t>
            </a:r>
          </a:p>
          <a:p>
            <a:pPr algn="ctr">
              <a:defRPr/>
            </a:pPr>
            <a:r>
              <a:rPr lang="en-GB">
                <a:solidFill>
                  <a:srgbClr val="000000"/>
                </a:solidFill>
                <a:cs typeface="Arial" charset="0"/>
              </a:rPr>
              <a:t>Diagnosis previa y/o </a:t>
            </a:r>
          </a:p>
          <a:p>
            <a:pPr algn="ctr">
              <a:defRPr/>
            </a:pPr>
            <a:r>
              <a:rPr lang="en-GB">
                <a:solidFill>
                  <a:srgbClr val="000000"/>
                </a:solidFill>
                <a:cs typeface="Arial" charset="0"/>
              </a:rPr>
              <a:t>RBG ≥200mg/dl </a:t>
            </a:r>
            <a:endParaRPr lang="en-US">
              <a:solidFill>
                <a:srgbClr val="000000"/>
              </a:solidFill>
              <a:cs typeface="Arial" charset="0"/>
            </a:endParaRPr>
          </a:p>
        </p:txBody>
      </p:sp>
      <p:sp>
        <p:nvSpPr>
          <p:cNvPr id="10" name="Rectangle 9"/>
          <p:cNvSpPr/>
          <p:nvPr/>
        </p:nvSpPr>
        <p:spPr>
          <a:xfrm>
            <a:off x="4500563" y="3141663"/>
            <a:ext cx="2303462" cy="1655762"/>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n-GB" u="sng">
                <a:solidFill>
                  <a:srgbClr val="000000"/>
                </a:solidFill>
                <a:cs typeface="Arial" charset="0"/>
              </a:rPr>
              <a:t>Diabetes Conocida</a:t>
            </a:r>
            <a:r>
              <a:rPr lang="en-GB">
                <a:solidFill>
                  <a:srgbClr val="000000"/>
                </a:solidFill>
                <a:cs typeface="Arial" charset="0"/>
              </a:rPr>
              <a:t>: Diagnosis previa (independientemente del RBG actual)</a:t>
            </a:r>
            <a:endParaRPr lang="en-US">
              <a:solidFill>
                <a:srgbClr val="000000"/>
              </a:solidFill>
              <a:cs typeface="Arial" charset="0"/>
            </a:endParaRPr>
          </a:p>
        </p:txBody>
      </p:sp>
      <p:sp>
        <p:nvSpPr>
          <p:cNvPr id="11" name="Rectangle 10"/>
          <p:cNvSpPr/>
          <p:nvPr/>
        </p:nvSpPr>
        <p:spPr>
          <a:xfrm>
            <a:off x="7164388" y="3141663"/>
            <a:ext cx="1836737" cy="1655762"/>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n-GB" u="sng">
                <a:solidFill>
                  <a:srgbClr val="000000"/>
                </a:solidFill>
                <a:cs typeface="Arial" charset="0"/>
              </a:rPr>
              <a:t>Diabetes recien diagnosticada</a:t>
            </a:r>
            <a:r>
              <a:rPr lang="en-GB">
                <a:solidFill>
                  <a:srgbClr val="000000"/>
                </a:solidFill>
                <a:cs typeface="Arial" charset="0"/>
              </a:rPr>
              <a:t>: </a:t>
            </a:r>
          </a:p>
          <a:p>
            <a:pPr algn="ctr">
              <a:defRPr/>
            </a:pPr>
            <a:r>
              <a:rPr lang="en-GB">
                <a:solidFill>
                  <a:srgbClr val="000000"/>
                </a:solidFill>
                <a:cs typeface="Arial" charset="0"/>
              </a:rPr>
              <a:t>No diagnosis previa, pero </a:t>
            </a:r>
          </a:p>
          <a:p>
            <a:pPr algn="ctr">
              <a:defRPr/>
            </a:pPr>
            <a:r>
              <a:rPr lang="en-GB">
                <a:solidFill>
                  <a:srgbClr val="000000"/>
                </a:solidFill>
                <a:cs typeface="Arial" charset="0"/>
              </a:rPr>
              <a:t>RBG ≥200mg/dl </a:t>
            </a:r>
            <a:endParaRPr lang="en-US">
              <a:solidFill>
                <a:srgbClr val="000000"/>
              </a:solidFill>
              <a:cs typeface="Arial" charset="0"/>
            </a:endParaRPr>
          </a:p>
        </p:txBody>
      </p:sp>
      <p:cxnSp>
        <p:nvCxnSpPr>
          <p:cNvPr id="14" name="Straight Arrow Connector 13"/>
          <p:cNvCxnSpPr/>
          <p:nvPr/>
        </p:nvCxnSpPr>
        <p:spPr>
          <a:xfrm flipH="1">
            <a:off x="6011863" y="2492375"/>
            <a:ext cx="792162" cy="5762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9" idx="2"/>
          </p:cNvCxnSpPr>
          <p:nvPr/>
        </p:nvCxnSpPr>
        <p:spPr>
          <a:xfrm>
            <a:off x="6875463" y="2492375"/>
            <a:ext cx="792162" cy="5762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2777" name="Picture 11"/>
          <p:cNvPicPr>
            <a:picLocks noChangeAspect="1" noChangeArrowheads="1"/>
          </p:cNvPicPr>
          <p:nvPr/>
        </p:nvPicPr>
        <p:blipFill>
          <a:blip r:embed="rId4"/>
          <a:srcRect/>
          <a:stretch>
            <a:fillRect/>
          </a:stretch>
        </p:blipFill>
        <p:spPr bwMode="auto">
          <a:xfrm>
            <a:off x="179388" y="5300663"/>
            <a:ext cx="8820150" cy="154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GB" sz="4000" smtClean="0"/>
              <a:t>3. Haga preguntas a las personas que sabemos sufren diabetes (sección I)</a:t>
            </a:r>
            <a:endParaRPr lang="en-US" sz="4000" smtClean="0"/>
          </a:p>
        </p:txBody>
      </p:sp>
      <p:sp>
        <p:nvSpPr>
          <p:cNvPr id="34818" name="Content Placeholder 2"/>
          <p:cNvSpPr>
            <a:spLocks noGrp="1"/>
          </p:cNvSpPr>
          <p:nvPr>
            <p:ph idx="1"/>
          </p:nvPr>
        </p:nvSpPr>
        <p:spPr>
          <a:xfrm>
            <a:off x="647700" y="1844675"/>
            <a:ext cx="4500563" cy="1512888"/>
          </a:xfrm>
        </p:spPr>
        <p:txBody>
          <a:bodyPr/>
          <a:lstStyle/>
          <a:p>
            <a:pPr eaLnBrk="1" hangingPunct="1"/>
            <a:r>
              <a:rPr lang="en-GB" sz="2800" smtClean="0"/>
              <a:t>Edad de diagnosis</a:t>
            </a:r>
          </a:p>
          <a:p>
            <a:pPr eaLnBrk="1" hangingPunct="1"/>
            <a:r>
              <a:rPr lang="en-GB" sz="2800" smtClean="0"/>
              <a:t>Tratamiento Diabetes</a:t>
            </a:r>
          </a:p>
          <a:p>
            <a:pPr eaLnBrk="1" hangingPunct="1"/>
            <a:r>
              <a:rPr lang="en-GB" sz="2800" smtClean="0"/>
              <a:t>Examen Diabético</a:t>
            </a:r>
          </a:p>
        </p:txBody>
      </p:sp>
      <p:pic>
        <p:nvPicPr>
          <p:cNvPr id="34819" name="Picture 5"/>
          <p:cNvPicPr>
            <a:picLocks noChangeAspect="1" noChangeArrowheads="1"/>
          </p:cNvPicPr>
          <p:nvPr/>
        </p:nvPicPr>
        <p:blipFill>
          <a:blip r:embed="rId3"/>
          <a:srcRect/>
          <a:stretch>
            <a:fillRect/>
          </a:stretch>
        </p:blipFill>
        <p:spPr bwMode="auto">
          <a:xfrm>
            <a:off x="395288" y="3522663"/>
            <a:ext cx="8459787" cy="32908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88913"/>
            <a:ext cx="8229600" cy="1143000"/>
          </a:xfrm>
        </p:spPr>
        <p:txBody>
          <a:bodyPr>
            <a:normAutofit fontScale="90000"/>
          </a:bodyPr>
          <a:lstStyle/>
          <a:p>
            <a:pPr eaLnBrk="1" hangingPunct="1">
              <a:defRPr/>
            </a:pPr>
            <a:r>
              <a:rPr lang="en-GB" sz="4000" smtClean="0"/>
              <a:t>4. Examen de fondo de ojo a TODAS las personas con </a:t>
            </a:r>
            <a:r>
              <a:rPr lang="en-GB" sz="4000" u="sng" smtClean="0"/>
              <a:t>diabetes </a:t>
            </a:r>
            <a:r>
              <a:rPr lang="en-GB" sz="4000" smtClean="0"/>
              <a:t>(sección J)</a:t>
            </a:r>
            <a:endParaRPr lang="en-US" sz="4000" smtClean="0"/>
          </a:p>
        </p:txBody>
      </p:sp>
      <p:pic>
        <p:nvPicPr>
          <p:cNvPr id="36866" name="Picture 3" descr="C:\Users\Dr.Mansor\Documents\IAPB-EMR\RAAB\RAAB KSA\Pictures\CIMG0832.JPG"/>
          <p:cNvPicPr>
            <a:picLocks noChangeAspect="1" noChangeArrowheads="1"/>
          </p:cNvPicPr>
          <p:nvPr/>
        </p:nvPicPr>
        <p:blipFill>
          <a:blip r:embed="rId3"/>
          <a:srcRect l="10229" r="11082" b="19324"/>
          <a:stretch>
            <a:fillRect/>
          </a:stretch>
        </p:blipFill>
        <p:spPr bwMode="auto">
          <a:xfrm>
            <a:off x="179388" y="1390650"/>
            <a:ext cx="3695700" cy="2738438"/>
          </a:xfrm>
          <a:prstGeom prst="rect">
            <a:avLst/>
          </a:prstGeom>
          <a:noFill/>
          <a:ln w="9525">
            <a:noFill/>
            <a:miter lim="800000"/>
            <a:headEnd/>
            <a:tailEnd/>
          </a:ln>
        </p:spPr>
      </p:pic>
      <p:sp>
        <p:nvSpPr>
          <p:cNvPr id="36867" name="TextBox 4"/>
          <p:cNvSpPr txBox="1">
            <a:spLocks noChangeArrowheads="1"/>
          </p:cNvSpPr>
          <p:nvPr/>
        </p:nvSpPr>
        <p:spPr bwMode="auto">
          <a:xfrm>
            <a:off x="179388" y="1341438"/>
            <a:ext cx="3744912" cy="701675"/>
          </a:xfrm>
          <a:prstGeom prst="rect">
            <a:avLst/>
          </a:prstGeom>
          <a:noFill/>
          <a:ln w="9525">
            <a:noFill/>
            <a:miter lim="800000"/>
            <a:headEnd/>
            <a:tailEnd/>
          </a:ln>
        </p:spPr>
        <p:txBody>
          <a:bodyPr>
            <a:spAutoFit/>
          </a:bodyPr>
          <a:lstStyle/>
          <a:p>
            <a:r>
              <a:rPr lang="en-GB" sz="2000" b="1">
                <a:solidFill>
                  <a:schemeClr val="bg1"/>
                </a:solidFill>
                <a:latin typeface="Calibri" pitchFamily="34" charset="0"/>
              </a:rPr>
              <a:t>Examen con dilatación usando oftalmoscopía directa e indirecta</a:t>
            </a:r>
            <a:endParaRPr lang="en-US" sz="2000" b="1">
              <a:solidFill>
                <a:schemeClr val="bg1"/>
              </a:solidFill>
              <a:latin typeface="Calibri" pitchFamily="34" charset="0"/>
            </a:endParaRPr>
          </a:p>
        </p:txBody>
      </p:sp>
      <p:pic>
        <p:nvPicPr>
          <p:cNvPr id="36868" name="Picture 8"/>
          <p:cNvPicPr>
            <a:picLocks noChangeAspect="1" noChangeArrowheads="1"/>
          </p:cNvPicPr>
          <p:nvPr/>
        </p:nvPicPr>
        <p:blipFill>
          <a:blip r:embed="rId4"/>
          <a:srcRect/>
          <a:stretch>
            <a:fillRect/>
          </a:stretch>
        </p:blipFill>
        <p:spPr bwMode="auto">
          <a:xfrm>
            <a:off x="3419475" y="2819400"/>
            <a:ext cx="5724525" cy="4038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457200" y="274638"/>
            <a:ext cx="8229600" cy="777875"/>
          </a:xfrm>
        </p:spPr>
        <p:txBody>
          <a:bodyPr/>
          <a:lstStyle/>
          <a:p>
            <a:pPr eaLnBrk="1" hangingPunct="1"/>
            <a:r>
              <a:rPr lang="en-GB" smtClean="0"/>
              <a:t>Clasificación de Diabetes</a:t>
            </a:r>
            <a:endParaRPr lang="en-US" smtClean="0"/>
          </a:p>
        </p:txBody>
      </p:sp>
      <p:graphicFrame>
        <p:nvGraphicFramePr>
          <p:cNvPr id="38987" name="Group 75"/>
          <p:cNvGraphicFramePr>
            <a:graphicFrameLocks noGrp="1"/>
          </p:cNvGraphicFramePr>
          <p:nvPr>
            <p:ph idx="1"/>
          </p:nvPr>
        </p:nvGraphicFramePr>
        <p:xfrm>
          <a:off x="0" y="1638300"/>
          <a:ext cx="9144000" cy="4956175"/>
        </p:xfrm>
        <a:graphic>
          <a:graphicData uri="http://schemas.openxmlformats.org/drawingml/2006/table">
            <a:tbl>
              <a:tblPr/>
              <a:tblGrid>
                <a:gridCol w="1763713"/>
                <a:gridCol w="2016125"/>
                <a:gridCol w="2879725"/>
                <a:gridCol w="2484437"/>
              </a:tblGrid>
              <a:tr h="1295400">
                <a:tc>
                  <a:txBody>
                    <a:bodyPr/>
                    <a:lstStyle/>
                    <a:p>
                      <a:pPr marL="0" marR="0" lvl="0" indent="0" algn="ctr" defTabSz="914400" rtl="0" eaLnBrk="1" fontAlgn="base" latinLnBrk="0" hangingPunct="1">
                        <a:lnSpc>
                          <a:spcPct val="120000"/>
                        </a:lnSpc>
                        <a:spcBef>
                          <a:spcPct val="0"/>
                        </a:spcBef>
                        <a:spcAft>
                          <a:spcPct val="0"/>
                        </a:spcAft>
                        <a:buClrTx/>
                        <a:buSzTx/>
                        <a:buFontTx/>
                        <a:buNone/>
                        <a:tabLst/>
                      </a:pPr>
                      <a:r>
                        <a:rPr kumimoji="0" lang="en-GB" sz="1500" b="1" i="0" u="none" strike="noStrike" cap="none" normalizeH="0" baseline="0" smtClean="0">
                          <a:ln>
                            <a:noFill/>
                          </a:ln>
                          <a:solidFill>
                            <a:srgbClr val="FFFFFF"/>
                          </a:solidFill>
                          <a:effectLst/>
                          <a:latin typeface="Arial" charset="0"/>
                          <a:cs typeface="Arial" charset="0"/>
                        </a:rPr>
                        <a:t>‘Alguna vez le habrá dicho algún doctor/ enfermera que tiene diabetes, azúcar en la orina o nivel de azúcar alta en la sangre’</a:t>
                      </a:r>
                      <a:endParaRPr kumimoji="0" lang="en-US" sz="1500" b="1" i="0" u="none" strike="noStrike" cap="none" normalizeH="0" baseline="0" smtClean="0">
                        <a:ln>
                          <a:noFill/>
                        </a:ln>
                        <a:solidFill>
                          <a:srgbClr val="FFFFFF"/>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FFFFFF"/>
                          </a:solidFill>
                          <a:effectLst/>
                          <a:latin typeface="Arial" charset="0"/>
                          <a:cs typeface="Arial" charset="0"/>
                        </a:rPr>
                        <a:t>Nivel  RBG</a:t>
                      </a:r>
                      <a:endParaRPr kumimoji="0" lang="en-US" sz="1500" b="1" i="0" u="none" strike="noStrike" cap="none" normalizeH="0" baseline="0" smtClean="0">
                        <a:ln>
                          <a:noFill/>
                        </a:ln>
                        <a:solidFill>
                          <a:srgbClr val="FFFFFF"/>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FFFFFF"/>
                          </a:solidFill>
                          <a:effectLst/>
                          <a:latin typeface="Arial" charset="0"/>
                          <a:cs typeface="Arial" charset="0"/>
                        </a:rPr>
                        <a:t>Clasificación</a:t>
                      </a:r>
                      <a:endParaRPr kumimoji="0" lang="en-US" sz="1500" b="1" i="0" u="none" strike="noStrike" cap="none" normalizeH="0" baseline="0" smtClean="0">
                        <a:ln>
                          <a:noFill/>
                        </a:ln>
                        <a:solidFill>
                          <a:srgbClr val="FFFFFF"/>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500" b="1" i="0" u="none" strike="noStrike" cap="none" normalizeH="0" baseline="0" smtClean="0">
                          <a:ln>
                            <a:noFill/>
                          </a:ln>
                          <a:solidFill>
                            <a:srgbClr val="FFFFFF"/>
                          </a:solidFill>
                          <a:effectLst/>
                          <a:latin typeface="Arial" charset="0"/>
                          <a:cs typeface="Arial" charset="0"/>
                        </a:rPr>
                        <a:t>Acción a tomar </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60375">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No</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1-199 mg/dl</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No sufre de diabetes</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¡Completado!</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60375">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No</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200+ mg/dl</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Diabetes recién diagnosticada</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Complete sólo sección J</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60375">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500" b="1" i="0" u="none" strike="noStrike" cap="none" normalizeH="0" baseline="0" smtClean="0">
                          <a:ln>
                            <a:noFill/>
                          </a:ln>
                          <a:solidFill>
                            <a:srgbClr val="000000"/>
                          </a:solidFill>
                          <a:effectLst/>
                          <a:latin typeface="Arial" charset="0"/>
                          <a:cs typeface="Arial" charset="0"/>
                        </a:rPr>
                        <a:t>Sí</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1-199 mg/dl</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Tiene diabetes</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Complete secciones I &amp; J</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60375">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500" b="1" i="0" u="none" strike="noStrike" cap="none" normalizeH="0" baseline="0" smtClean="0">
                          <a:ln>
                            <a:noFill/>
                          </a:ln>
                          <a:solidFill>
                            <a:srgbClr val="000000"/>
                          </a:solidFill>
                          <a:effectLst/>
                          <a:latin typeface="Arial" charset="0"/>
                          <a:cs typeface="Arial" charset="0"/>
                        </a:rPr>
                        <a:t>Sí</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200+ mg/dl</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Tiene diabetes</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Complete secciones I &amp; J</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60375">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500" b="1" i="0" u="none" strike="noStrike" cap="none" normalizeH="0" baseline="0" smtClean="0">
                          <a:ln>
                            <a:noFill/>
                          </a:ln>
                          <a:solidFill>
                            <a:srgbClr val="000000"/>
                          </a:solidFill>
                          <a:effectLst/>
                          <a:latin typeface="Arial" charset="0"/>
                          <a:cs typeface="Arial" charset="0"/>
                        </a:rPr>
                        <a:t>Sí </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Réhuso prueba RBG</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Tiene diabetes</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Complete secciones I &amp; J</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60375">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No</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Réhuso prueba RBG</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US" sz="1500" b="1" i="0" u="none" strike="noStrike" cap="none" normalizeH="0" baseline="0" smtClean="0">
                          <a:ln>
                            <a:noFill/>
                          </a:ln>
                          <a:solidFill>
                            <a:srgbClr val="000000"/>
                          </a:solidFill>
                          <a:effectLst/>
                          <a:latin typeface="Arial" charset="0"/>
                          <a:cs typeface="Arial" charset="0"/>
                        </a:rPr>
                        <a:t>Se desconoce su estado</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GB" sz="1500" b="1" i="0" u="none" strike="noStrike" cap="none" normalizeH="0" baseline="0" smtClean="0">
                          <a:ln>
                            <a:noFill/>
                          </a:ln>
                          <a:solidFill>
                            <a:srgbClr val="000000"/>
                          </a:solidFill>
                          <a:effectLst/>
                          <a:latin typeface="Arial" charset="0"/>
                          <a:cs typeface="Arial" charset="0"/>
                        </a:rPr>
                        <a:t>¡Completado!</a:t>
                      </a:r>
                      <a:endParaRPr kumimoji="0" lang="en-US" sz="1500" b="1" i="0" u="none" strike="noStrike" cap="none" normalizeH="0" baseline="0" smtClean="0">
                        <a:ln>
                          <a:noFill/>
                        </a:ln>
                        <a:solidFill>
                          <a:srgbClr val="000000"/>
                        </a:solidFill>
                        <a:effectLst/>
                        <a:latin typeface="Arial" charset="0"/>
                        <a:cs typeface="Arial"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11413" y="149225"/>
            <a:ext cx="3960812" cy="431800"/>
          </a:xfrm>
          <a:prstGeom prst="rect">
            <a:avLst/>
          </a:prstGeom>
          <a:solidFill>
            <a:srgbClr val="FFC000"/>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GB" dirty="0" err="1"/>
              <a:t>Obtener</a:t>
            </a:r>
            <a:r>
              <a:rPr lang="en-GB" dirty="0"/>
              <a:t> </a:t>
            </a:r>
            <a:r>
              <a:rPr lang="en-GB" dirty="0" err="1"/>
              <a:t>Consentimiento</a:t>
            </a:r>
            <a:r>
              <a:rPr lang="en-GB" dirty="0"/>
              <a:t> </a:t>
            </a:r>
            <a:r>
              <a:rPr lang="en-GB" dirty="0" err="1"/>
              <a:t>Informado</a:t>
            </a:r>
            <a:endParaRPr lang="en-US" dirty="0"/>
          </a:p>
        </p:txBody>
      </p:sp>
      <p:sp>
        <p:nvSpPr>
          <p:cNvPr id="5" name="Rectangle 4"/>
          <p:cNvSpPr/>
          <p:nvPr/>
        </p:nvSpPr>
        <p:spPr>
          <a:xfrm>
            <a:off x="2843213" y="1844675"/>
            <a:ext cx="3097212" cy="431800"/>
          </a:xfrm>
          <a:prstGeom prst="rect">
            <a:avLst/>
          </a:prstGeom>
          <a:solidFill>
            <a:srgbClr val="FFC000"/>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GB" dirty="0" err="1"/>
              <a:t>Evaluación</a:t>
            </a:r>
            <a:r>
              <a:rPr lang="en-GB" dirty="0"/>
              <a:t> de Diabetes</a:t>
            </a:r>
            <a:endParaRPr lang="en-US" dirty="0"/>
          </a:p>
        </p:txBody>
      </p:sp>
      <p:sp>
        <p:nvSpPr>
          <p:cNvPr id="6" name="Rectangle 5"/>
          <p:cNvSpPr/>
          <p:nvPr/>
        </p:nvSpPr>
        <p:spPr>
          <a:xfrm>
            <a:off x="1042988" y="2852738"/>
            <a:ext cx="2016125" cy="576262"/>
          </a:xfrm>
          <a:prstGeom prst="rect">
            <a:avLst/>
          </a:prstGeom>
          <a:solidFill>
            <a:schemeClr val="accent3">
              <a:lumMod val="20000"/>
              <a:lumOff val="80000"/>
            </a:schemeClr>
          </a:solidFill>
          <a:ln/>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GB" dirty="0"/>
              <a:t>‘diabetes’ </a:t>
            </a:r>
            <a:r>
              <a:rPr lang="en-GB" dirty="0" err="1"/>
              <a:t>conocida</a:t>
            </a:r>
            <a:r>
              <a:rPr lang="en-GB" dirty="0"/>
              <a:t> </a:t>
            </a:r>
            <a:endParaRPr lang="en-US" dirty="0"/>
          </a:p>
        </p:txBody>
      </p:sp>
      <p:sp>
        <p:nvSpPr>
          <p:cNvPr id="7" name="Rectangle 6"/>
          <p:cNvSpPr/>
          <p:nvPr/>
        </p:nvSpPr>
        <p:spPr>
          <a:xfrm>
            <a:off x="5795963" y="2852738"/>
            <a:ext cx="1728787" cy="576262"/>
          </a:xfrm>
          <a:prstGeom prst="rect">
            <a:avLst/>
          </a:prstGeom>
          <a:solidFill>
            <a:schemeClr val="accent3">
              <a:lumMod val="20000"/>
              <a:lumOff val="80000"/>
            </a:schemeClr>
          </a:solidFill>
          <a:ln/>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GB" dirty="0"/>
              <a:t>No ‘diabetes’</a:t>
            </a:r>
            <a:endParaRPr lang="en-US" dirty="0"/>
          </a:p>
        </p:txBody>
      </p:sp>
      <p:sp>
        <p:nvSpPr>
          <p:cNvPr id="8" name="Rectangle 7"/>
          <p:cNvSpPr/>
          <p:nvPr/>
        </p:nvSpPr>
        <p:spPr>
          <a:xfrm>
            <a:off x="6227763" y="3933825"/>
            <a:ext cx="1728787" cy="574675"/>
          </a:xfrm>
          <a:prstGeom prst="rect">
            <a:avLst/>
          </a:prstGeom>
          <a:solidFill>
            <a:srgbClr val="FFC000"/>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GB" b="1" u="sng" dirty="0"/>
              <a:t>¡</a:t>
            </a:r>
            <a:r>
              <a:rPr lang="en-GB" b="1" u="sng" dirty="0" err="1"/>
              <a:t>Terminado</a:t>
            </a:r>
            <a:r>
              <a:rPr lang="en-GB" b="1" u="sng" dirty="0"/>
              <a:t>!</a:t>
            </a:r>
            <a:endParaRPr lang="en-US" b="1" u="sng" dirty="0"/>
          </a:p>
        </p:txBody>
      </p:sp>
      <p:sp>
        <p:nvSpPr>
          <p:cNvPr id="12" name="Rectangle 11"/>
          <p:cNvSpPr/>
          <p:nvPr/>
        </p:nvSpPr>
        <p:spPr>
          <a:xfrm>
            <a:off x="3419475" y="2852738"/>
            <a:ext cx="2016125" cy="576262"/>
          </a:xfrm>
          <a:prstGeom prst="rect">
            <a:avLst/>
          </a:prstGeom>
          <a:solidFill>
            <a:schemeClr val="accent3">
              <a:lumMod val="20000"/>
              <a:lumOff val="80000"/>
            </a:schemeClr>
          </a:solidFill>
          <a:ln/>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GB" dirty="0"/>
              <a:t>‘diabetes’ </a:t>
            </a:r>
            <a:r>
              <a:rPr lang="en-GB" dirty="0" err="1"/>
              <a:t>recien</a:t>
            </a:r>
            <a:r>
              <a:rPr lang="en-GB" dirty="0"/>
              <a:t> </a:t>
            </a:r>
            <a:r>
              <a:rPr lang="en-GB" dirty="0" err="1"/>
              <a:t>diagnosticada</a:t>
            </a:r>
            <a:endParaRPr lang="en-US" dirty="0"/>
          </a:p>
        </p:txBody>
      </p:sp>
      <p:sp>
        <p:nvSpPr>
          <p:cNvPr id="13" name="Rectangle 12"/>
          <p:cNvSpPr/>
          <p:nvPr/>
        </p:nvSpPr>
        <p:spPr>
          <a:xfrm>
            <a:off x="971550" y="3860800"/>
            <a:ext cx="2286000" cy="576263"/>
          </a:xfrm>
          <a:prstGeom prst="rect">
            <a:avLst/>
          </a:prstGeom>
          <a:solidFill>
            <a:srgbClr val="FFC000"/>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GB" dirty="0" err="1"/>
              <a:t>Haga</a:t>
            </a:r>
            <a:r>
              <a:rPr lang="en-GB" dirty="0"/>
              <a:t> </a:t>
            </a:r>
            <a:r>
              <a:rPr lang="en-GB" dirty="0" err="1"/>
              <a:t>preguntas</a:t>
            </a:r>
            <a:r>
              <a:rPr lang="en-GB" dirty="0"/>
              <a:t> </a:t>
            </a:r>
            <a:r>
              <a:rPr lang="en-GB" dirty="0" err="1"/>
              <a:t>acerca</a:t>
            </a:r>
            <a:r>
              <a:rPr lang="en-GB" dirty="0"/>
              <a:t> de diabetes</a:t>
            </a:r>
            <a:endParaRPr lang="en-US" dirty="0"/>
          </a:p>
        </p:txBody>
      </p:sp>
      <p:sp>
        <p:nvSpPr>
          <p:cNvPr id="14" name="Rectangle 13"/>
          <p:cNvSpPr/>
          <p:nvPr/>
        </p:nvSpPr>
        <p:spPr>
          <a:xfrm>
            <a:off x="2051050" y="5157788"/>
            <a:ext cx="2089150" cy="358775"/>
          </a:xfrm>
          <a:prstGeom prst="rect">
            <a:avLst/>
          </a:prstGeom>
          <a:solidFill>
            <a:srgbClr val="FFC000"/>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GB" dirty="0" err="1"/>
              <a:t>Dilatar</a:t>
            </a:r>
            <a:r>
              <a:rPr lang="en-GB" dirty="0"/>
              <a:t> </a:t>
            </a:r>
            <a:r>
              <a:rPr lang="en-GB" dirty="0" err="1"/>
              <a:t>pupilas</a:t>
            </a:r>
            <a:endParaRPr lang="en-US" dirty="0"/>
          </a:p>
        </p:txBody>
      </p:sp>
      <p:sp>
        <p:nvSpPr>
          <p:cNvPr id="15" name="Rectangle 14"/>
          <p:cNvSpPr/>
          <p:nvPr/>
        </p:nvSpPr>
        <p:spPr>
          <a:xfrm>
            <a:off x="1979613" y="5986463"/>
            <a:ext cx="2555875" cy="466725"/>
          </a:xfrm>
          <a:prstGeom prst="rect">
            <a:avLst/>
          </a:prstGeom>
          <a:solidFill>
            <a:srgbClr val="FFC000"/>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a:solidFill>
                  <a:srgbClr val="000000"/>
                </a:solidFill>
                <a:cs typeface="Arial" charset="0"/>
              </a:rPr>
              <a:t>Examen de fondo de ojo </a:t>
            </a:r>
          </a:p>
        </p:txBody>
      </p:sp>
      <p:sp>
        <p:nvSpPr>
          <p:cNvPr id="16" name="Rectangle 15"/>
          <p:cNvSpPr/>
          <p:nvPr/>
        </p:nvSpPr>
        <p:spPr>
          <a:xfrm>
            <a:off x="2843213" y="908050"/>
            <a:ext cx="3097212" cy="576263"/>
          </a:xfrm>
          <a:prstGeom prst="rect">
            <a:avLst/>
          </a:prstGeom>
          <a:solidFill>
            <a:srgbClr val="FFFF00"/>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en-GB" dirty="0" err="1"/>
              <a:t>Protocolo</a:t>
            </a:r>
            <a:r>
              <a:rPr lang="en-GB" dirty="0"/>
              <a:t> </a:t>
            </a:r>
            <a:r>
              <a:rPr lang="en-GB" dirty="0" err="1"/>
              <a:t>Estándar</a:t>
            </a:r>
            <a:r>
              <a:rPr lang="en-GB" dirty="0"/>
              <a:t> ERCE/RAAB</a:t>
            </a:r>
            <a:endParaRPr lang="en-US" dirty="0"/>
          </a:p>
        </p:txBody>
      </p:sp>
      <p:sp>
        <p:nvSpPr>
          <p:cNvPr id="17" name="Down Arrow 16"/>
          <p:cNvSpPr/>
          <p:nvPr/>
        </p:nvSpPr>
        <p:spPr>
          <a:xfrm>
            <a:off x="4284663" y="620713"/>
            <a:ext cx="142875" cy="2889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Down Arrow 17"/>
          <p:cNvSpPr/>
          <p:nvPr/>
        </p:nvSpPr>
        <p:spPr>
          <a:xfrm>
            <a:off x="4284663" y="1555750"/>
            <a:ext cx="142875" cy="2889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Down Arrow 20"/>
          <p:cNvSpPr/>
          <p:nvPr/>
        </p:nvSpPr>
        <p:spPr>
          <a:xfrm>
            <a:off x="4284663" y="2276475"/>
            <a:ext cx="142875" cy="431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Down Arrow 21"/>
          <p:cNvSpPr/>
          <p:nvPr/>
        </p:nvSpPr>
        <p:spPr>
          <a:xfrm>
            <a:off x="2843213" y="2276475"/>
            <a:ext cx="144462" cy="431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Down Arrow 22"/>
          <p:cNvSpPr/>
          <p:nvPr/>
        </p:nvSpPr>
        <p:spPr>
          <a:xfrm>
            <a:off x="5795963" y="2276475"/>
            <a:ext cx="144462" cy="431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Down Arrow 23"/>
          <p:cNvSpPr/>
          <p:nvPr/>
        </p:nvSpPr>
        <p:spPr>
          <a:xfrm>
            <a:off x="1908175" y="3429000"/>
            <a:ext cx="142875" cy="431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Down Arrow 24"/>
          <p:cNvSpPr/>
          <p:nvPr/>
        </p:nvSpPr>
        <p:spPr>
          <a:xfrm>
            <a:off x="2411413" y="4437063"/>
            <a:ext cx="144462" cy="57626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Down Arrow 25"/>
          <p:cNvSpPr/>
          <p:nvPr/>
        </p:nvSpPr>
        <p:spPr>
          <a:xfrm>
            <a:off x="3635375" y="3429000"/>
            <a:ext cx="144463" cy="15843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Down Arrow 26"/>
          <p:cNvSpPr/>
          <p:nvPr/>
        </p:nvSpPr>
        <p:spPr>
          <a:xfrm>
            <a:off x="6804025" y="3429000"/>
            <a:ext cx="144463" cy="431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Down Arrow 27"/>
          <p:cNvSpPr/>
          <p:nvPr/>
        </p:nvSpPr>
        <p:spPr>
          <a:xfrm>
            <a:off x="2987675" y="5516563"/>
            <a:ext cx="144463" cy="4333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2781300"/>
            <a:ext cx="8229600" cy="1143000"/>
          </a:xfrm>
        </p:spPr>
        <p:txBody>
          <a:bodyPr rtlCol="0">
            <a:normAutofit fontScale="90000"/>
          </a:bodyPr>
          <a:lstStyle/>
          <a:p>
            <a:pPr eaLnBrk="1" fontAlgn="auto" hangingPunct="1">
              <a:spcAft>
                <a:spcPts val="0"/>
              </a:spcAft>
              <a:defRPr/>
            </a:pPr>
            <a:r>
              <a:rPr lang="en-GB" dirty="0" smtClean="0"/>
              <a:t>¿</a:t>
            </a:r>
            <a:r>
              <a:rPr lang="en-GB" dirty="0" err="1" smtClean="0"/>
              <a:t>Por</a:t>
            </a:r>
            <a:r>
              <a:rPr lang="en-GB" dirty="0" smtClean="0"/>
              <a:t> </a:t>
            </a:r>
            <a:r>
              <a:rPr lang="en-GB" dirty="0" err="1" smtClean="0"/>
              <a:t>qué</a:t>
            </a:r>
            <a:r>
              <a:rPr lang="en-GB" dirty="0" smtClean="0"/>
              <a:t> </a:t>
            </a:r>
            <a:r>
              <a:rPr lang="en-GB" dirty="0" err="1" smtClean="0"/>
              <a:t>evaluar</a:t>
            </a:r>
            <a:r>
              <a:rPr lang="en-GB" dirty="0" smtClean="0"/>
              <a:t> RD en el ERCE/RAAB?</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428625" y="44450"/>
            <a:ext cx="8464550" cy="882650"/>
          </a:xfrm>
        </p:spPr>
        <p:txBody>
          <a:bodyPr rtlCol="0">
            <a:normAutofit fontScale="90000"/>
          </a:bodyPr>
          <a:lstStyle/>
          <a:p>
            <a:pPr eaLnBrk="1" fontAlgn="auto" hangingPunct="1">
              <a:spcAft>
                <a:spcPts val="0"/>
              </a:spcAft>
              <a:defRPr/>
            </a:pPr>
            <a:r>
              <a:rPr lang="en-GB" dirty="0" smtClean="0"/>
              <a:t>Diabetes – un </a:t>
            </a:r>
            <a:r>
              <a:rPr lang="en-GB" dirty="0" err="1" smtClean="0"/>
              <a:t>problema</a:t>
            </a:r>
            <a:r>
              <a:rPr lang="en-GB" dirty="0" smtClean="0"/>
              <a:t> en </a:t>
            </a:r>
            <a:r>
              <a:rPr lang="en-GB" dirty="0" err="1" smtClean="0"/>
              <a:t>incremento</a:t>
            </a:r>
            <a:endParaRPr lang="en-US" dirty="0" smtClean="0"/>
          </a:p>
        </p:txBody>
      </p:sp>
      <p:sp>
        <p:nvSpPr>
          <p:cNvPr id="16386" name="TextBox 6"/>
          <p:cNvSpPr txBox="1">
            <a:spLocks noChangeArrowheads="1"/>
          </p:cNvSpPr>
          <p:nvPr/>
        </p:nvSpPr>
        <p:spPr bwMode="auto">
          <a:xfrm>
            <a:off x="0" y="6580188"/>
            <a:ext cx="6156325" cy="304800"/>
          </a:xfrm>
          <a:prstGeom prst="rect">
            <a:avLst/>
          </a:prstGeom>
          <a:noFill/>
          <a:ln w="9525">
            <a:noFill/>
            <a:miter lim="800000"/>
            <a:headEnd/>
            <a:tailEnd/>
          </a:ln>
        </p:spPr>
        <p:txBody>
          <a:bodyPr>
            <a:spAutoFit/>
          </a:bodyPr>
          <a:lstStyle/>
          <a:p>
            <a:r>
              <a:rPr lang="es-ES" sz="1400" b="1"/>
              <a:t>Fuente: Fundación Internacional de Diabetes, 2011</a:t>
            </a:r>
            <a:r>
              <a:rPr lang="en-GB" sz="1400" b="1"/>
              <a:t> </a:t>
            </a:r>
            <a:endParaRPr lang="en-US" sz="1400" b="1"/>
          </a:p>
        </p:txBody>
      </p:sp>
      <p:graphicFrame>
        <p:nvGraphicFramePr>
          <p:cNvPr id="7" name="Chart 6"/>
          <p:cNvGraphicFramePr/>
          <p:nvPr/>
        </p:nvGraphicFramePr>
        <p:xfrm>
          <a:off x="323527" y="1200170"/>
          <a:ext cx="8818887" cy="547102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endParaRPr lang="en-GB" smtClean="0"/>
          </a:p>
        </p:txBody>
      </p:sp>
      <p:sp>
        <p:nvSpPr>
          <p:cNvPr id="18434" name="Content Placeholder 2"/>
          <p:cNvSpPr>
            <a:spLocks noGrp="1"/>
          </p:cNvSpPr>
          <p:nvPr>
            <p:ph idx="1"/>
          </p:nvPr>
        </p:nvSpPr>
        <p:spPr/>
        <p:txBody>
          <a:bodyPr/>
          <a:lstStyle/>
          <a:p>
            <a:pPr eaLnBrk="1" hangingPunct="1"/>
            <a:endParaRPr lang="en-GB" smtClean="0"/>
          </a:p>
        </p:txBody>
      </p:sp>
      <p:pic>
        <p:nvPicPr>
          <p:cNvPr id="18435" name="Picture 2"/>
          <p:cNvPicPr>
            <a:picLocks noChangeAspect="1" noChangeArrowheads="1"/>
          </p:cNvPicPr>
          <p:nvPr/>
        </p:nvPicPr>
        <p:blipFill>
          <a:blip r:embed="rId3"/>
          <a:srcRect/>
          <a:stretch>
            <a:fillRect/>
          </a:stretch>
        </p:blipFill>
        <p:spPr bwMode="auto">
          <a:xfrm>
            <a:off x="0" y="527050"/>
            <a:ext cx="9144000" cy="6215063"/>
          </a:xfrm>
          <a:prstGeom prst="rect">
            <a:avLst/>
          </a:prstGeom>
          <a:noFill/>
          <a:ln w="9525">
            <a:noFill/>
            <a:miter lim="800000"/>
            <a:headEnd/>
            <a:tailEnd/>
          </a:ln>
        </p:spPr>
      </p:pic>
      <p:sp>
        <p:nvSpPr>
          <p:cNvPr id="18436" name="TextBox 6"/>
          <p:cNvSpPr txBox="1">
            <a:spLocks noChangeArrowheads="1"/>
          </p:cNvSpPr>
          <p:nvPr/>
        </p:nvSpPr>
        <p:spPr bwMode="auto">
          <a:xfrm>
            <a:off x="2916238" y="6107113"/>
            <a:ext cx="6048375" cy="274637"/>
          </a:xfrm>
          <a:prstGeom prst="rect">
            <a:avLst/>
          </a:prstGeom>
          <a:solidFill>
            <a:schemeClr val="bg1"/>
          </a:solidFill>
          <a:ln w="9525">
            <a:noFill/>
            <a:miter lim="800000"/>
            <a:headEnd/>
            <a:tailEnd/>
          </a:ln>
        </p:spPr>
        <p:txBody>
          <a:bodyPr>
            <a:spAutoFit/>
          </a:bodyPr>
          <a:lstStyle/>
          <a:p>
            <a:r>
              <a:rPr lang="es-ES" sz="1200" b="1"/>
              <a:t>Fuente: Atlas de Diabetes3 ª edición</a:t>
            </a:r>
            <a:r>
              <a:rPr lang="en-GB" sz="1200"/>
              <a:t> </a:t>
            </a:r>
            <a:r>
              <a:rPr lang="es-ES" sz="1200" b="1"/>
              <a:t>. Fundación Internacional de Diabetes, 2006</a:t>
            </a:r>
            <a:r>
              <a:rPr lang="en-GB" sz="1200" b="1"/>
              <a:t> </a:t>
            </a:r>
            <a:endParaRPr lang="en-US" sz="1200" b="1"/>
          </a:p>
        </p:txBody>
      </p:sp>
      <p:sp>
        <p:nvSpPr>
          <p:cNvPr id="18437" name="TextBox 6"/>
          <p:cNvSpPr txBox="1">
            <a:spLocks noChangeArrowheads="1"/>
          </p:cNvSpPr>
          <p:nvPr/>
        </p:nvSpPr>
        <p:spPr bwMode="auto">
          <a:xfrm>
            <a:off x="395288" y="549275"/>
            <a:ext cx="6048375" cy="274638"/>
          </a:xfrm>
          <a:prstGeom prst="rect">
            <a:avLst/>
          </a:prstGeom>
          <a:solidFill>
            <a:schemeClr val="bg1"/>
          </a:solidFill>
          <a:ln w="9525">
            <a:noFill/>
            <a:miter lim="800000"/>
            <a:headEnd/>
            <a:tailEnd/>
          </a:ln>
        </p:spPr>
        <p:txBody>
          <a:bodyPr>
            <a:spAutoFit/>
          </a:bodyPr>
          <a:lstStyle/>
          <a:p>
            <a:r>
              <a:rPr lang="es-ES" sz="1200" b="1"/>
              <a:t>Estimaciones de prevalencia de la diabetes, 2007</a:t>
            </a:r>
            <a:r>
              <a:rPr lang="en-GB" sz="1200"/>
              <a:t> </a:t>
            </a:r>
            <a:endParaRPr lang="en-US" sz="12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357188" y="0"/>
            <a:ext cx="8229600" cy="1143000"/>
          </a:xfrm>
        </p:spPr>
        <p:txBody>
          <a:bodyPr/>
          <a:lstStyle/>
          <a:p>
            <a:pPr eaLnBrk="1" hangingPunct="1"/>
            <a:r>
              <a:rPr lang="en-GB" smtClean="0">
                <a:solidFill>
                  <a:srgbClr val="002060"/>
                </a:solidFill>
              </a:rPr>
              <a:t>Retinopatía Diabética</a:t>
            </a:r>
            <a:endParaRPr lang="en-US" smtClean="0">
              <a:solidFill>
                <a:srgbClr val="002060"/>
              </a:solidFill>
            </a:endParaRPr>
          </a:p>
        </p:txBody>
      </p:sp>
      <p:graphicFrame>
        <p:nvGraphicFramePr>
          <p:cNvPr id="16" name="Content Placeholder 12"/>
          <p:cNvGraphicFramePr>
            <a:graphicFrameLocks noGrp="1"/>
          </p:cNvGraphicFramePr>
          <p:nvPr>
            <p:ph idx="1"/>
          </p:nvPr>
        </p:nvGraphicFramePr>
        <p:xfrm>
          <a:off x="28540" y="1231883"/>
          <a:ext cx="9115460" cy="5126055"/>
        </p:xfrm>
        <a:graphic>
          <a:graphicData uri="http://schemas.openxmlformats.org/drawingml/2006/chart">
            <c:chart xmlns:c="http://schemas.openxmlformats.org/drawingml/2006/chart" xmlns:r="http://schemas.openxmlformats.org/officeDocument/2006/relationships" r:id="rId3"/>
          </a:graphicData>
        </a:graphic>
      </p:graphicFrame>
      <p:sp>
        <p:nvSpPr>
          <p:cNvPr id="20483" name="Text Box 7"/>
          <p:cNvSpPr txBox="1">
            <a:spLocks noChangeArrowheads="1"/>
          </p:cNvSpPr>
          <p:nvPr/>
        </p:nvSpPr>
        <p:spPr bwMode="auto">
          <a:xfrm>
            <a:off x="6643688" y="2000250"/>
            <a:ext cx="2200275" cy="461963"/>
          </a:xfrm>
          <a:prstGeom prst="rect">
            <a:avLst/>
          </a:prstGeom>
          <a:noFill/>
          <a:ln w="9525">
            <a:noFill/>
            <a:miter lim="800000"/>
            <a:headEnd/>
            <a:tailEnd/>
          </a:ln>
        </p:spPr>
        <p:txBody>
          <a:bodyPr>
            <a:spAutoFit/>
          </a:bodyPr>
          <a:lstStyle/>
          <a:p>
            <a:pPr>
              <a:spcBef>
                <a:spcPct val="50000"/>
              </a:spcBef>
            </a:pPr>
            <a:r>
              <a:rPr lang="en-GB" sz="2400">
                <a:solidFill>
                  <a:srgbClr val="002060"/>
                </a:solidFill>
                <a:latin typeface="Calibri" pitchFamily="34" charset="0"/>
              </a:rPr>
              <a:t>Cataratas 39%</a:t>
            </a:r>
            <a:endParaRPr lang="en-US" sz="2400">
              <a:solidFill>
                <a:srgbClr val="002060"/>
              </a:solidFill>
              <a:latin typeface="Calibri" pitchFamily="34" charset="0"/>
            </a:endParaRPr>
          </a:p>
        </p:txBody>
      </p:sp>
      <p:sp>
        <p:nvSpPr>
          <p:cNvPr id="20484" name="Text Box 8"/>
          <p:cNvSpPr txBox="1">
            <a:spLocks noChangeArrowheads="1"/>
          </p:cNvSpPr>
          <p:nvPr/>
        </p:nvSpPr>
        <p:spPr bwMode="auto">
          <a:xfrm>
            <a:off x="4170363" y="6208713"/>
            <a:ext cx="3381375" cy="461962"/>
          </a:xfrm>
          <a:prstGeom prst="rect">
            <a:avLst/>
          </a:prstGeom>
          <a:noFill/>
          <a:ln w="9525">
            <a:noFill/>
            <a:miter lim="800000"/>
            <a:headEnd/>
            <a:tailEnd/>
          </a:ln>
        </p:spPr>
        <p:txBody>
          <a:bodyPr>
            <a:spAutoFit/>
          </a:bodyPr>
          <a:lstStyle/>
          <a:p>
            <a:pPr>
              <a:spcBef>
                <a:spcPct val="50000"/>
              </a:spcBef>
            </a:pPr>
            <a:r>
              <a:rPr lang="en-GB" sz="2400">
                <a:solidFill>
                  <a:srgbClr val="002060"/>
                </a:solidFill>
                <a:latin typeface="Calibri" pitchFamily="34" charset="0"/>
              </a:rPr>
              <a:t>Defectos Refractivos 18%</a:t>
            </a:r>
            <a:endParaRPr lang="en-US" sz="2400">
              <a:solidFill>
                <a:srgbClr val="002060"/>
              </a:solidFill>
              <a:latin typeface="Calibri" pitchFamily="34" charset="0"/>
            </a:endParaRPr>
          </a:p>
        </p:txBody>
      </p:sp>
      <p:sp>
        <p:nvSpPr>
          <p:cNvPr id="20485" name="Text Box 9"/>
          <p:cNvSpPr txBox="1">
            <a:spLocks noChangeArrowheads="1"/>
          </p:cNvSpPr>
          <p:nvPr/>
        </p:nvSpPr>
        <p:spPr bwMode="auto">
          <a:xfrm>
            <a:off x="606425" y="5373688"/>
            <a:ext cx="2381250" cy="457200"/>
          </a:xfrm>
          <a:prstGeom prst="rect">
            <a:avLst/>
          </a:prstGeom>
          <a:noFill/>
          <a:ln w="9525">
            <a:noFill/>
            <a:miter lim="800000"/>
            <a:headEnd/>
            <a:tailEnd/>
          </a:ln>
        </p:spPr>
        <p:txBody>
          <a:bodyPr>
            <a:spAutoFit/>
          </a:bodyPr>
          <a:lstStyle/>
          <a:p>
            <a:pPr>
              <a:spcBef>
                <a:spcPct val="50000"/>
              </a:spcBef>
            </a:pPr>
            <a:r>
              <a:rPr lang="en-GB" sz="2400">
                <a:solidFill>
                  <a:srgbClr val="002060"/>
                </a:solidFill>
                <a:latin typeface="Calibri" pitchFamily="34" charset="0"/>
              </a:rPr>
              <a:t>Glaucoma 10%</a:t>
            </a:r>
            <a:endParaRPr lang="en-US" sz="2400">
              <a:solidFill>
                <a:srgbClr val="002060"/>
              </a:solidFill>
              <a:latin typeface="Calibri" pitchFamily="34" charset="0"/>
            </a:endParaRPr>
          </a:p>
        </p:txBody>
      </p:sp>
      <p:sp>
        <p:nvSpPr>
          <p:cNvPr id="20486" name="Text Box 10"/>
          <p:cNvSpPr txBox="1">
            <a:spLocks noChangeArrowheads="1"/>
          </p:cNvSpPr>
          <p:nvPr/>
        </p:nvSpPr>
        <p:spPr bwMode="auto">
          <a:xfrm>
            <a:off x="0" y="4360863"/>
            <a:ext cx="2357438" cy="461962"/>
          </a:xfrm>
          <a:prstGeom prst="rect">
            <a:avLst/>
          </a:prstGeom>
          <a:noFill/>
          <a:ln w="9525">
            <a:noFill/>
            <a:miter lim="800000"/>
            <a:headEnd/>
            <a:tailEnd/>
          </a:ln>
        </p:spPr>
        <p:txBody>
          <a:bodyPr>
            <a:spAutoFit/>
          </a:bodyPr>
          <a:lstStyle/>
          <a:p>
            <a:pPr>
              <a:spcBef>
                <a:spcPct val="50000"/>
              </a:spcBef>
            </a:pPr>
            <a:r>
              <a:rPr lang="en-GB" sz="2400">
                <a:solidFill>
                  <a:srgbClr val="002060"/>
                </a:solidFill>
                <a:latin typeface="Calibri" pitchFamily="34" charset="0"/>
              </a:rPr>
              <a:t>Deg. Macular 7%</a:t>
            </a:r>
            <a:endParaRPr lang="en-US" sz="2400">
              <a:solidFill>
                <a:srgbClr val="002060"/>
              </a:solidFill>
              <a:latin typeface="Calibri" pitchFamily="34" charset="0"/>
            </a:endParaRPr>
          </a:p>
        </p:txBody>
      </p:sp>
      <p:sp>
        <p:nvSpPr>
          <p:cNvPr id="20487" name="Text Box 12"/>
          <p:cNvSpPr txBox="1">
            <a:spLocks noChangeArrowheads="1"/>
          </p:cNvSpPr>
          <p:nvPr/>
        </p:nvSpPr>
        <p:spPr bwMode="auto">
          <a:xfrm>
            <a:off x="860425" y="3403600"/>
            <a:ext cx="1047750" cy="457200"/>
          </a:xfrm>
          <a:prstGeom prst="rect">
            <a:avLst/>
          </a:prstGeom>
          <a:noFill/>
          <a:ln w="9525">
            <a:noFill/>
            <a:miter lim="800000"/>
            <a:headEnd/>
            <a:tailEnd/>
          </a:ln>
        </p:spPr>
        <p:txBody>
          <a:bodyPr>
            <a:spAutoFit/>
          </a:bodyPr>
          <a:lstStyle/>
          <a:p>
            <a:pPr>
              <a:spcBef>
                <a:spcPct val="50000"/>
              </a:spcBef>
            </a:pPr>
            <a:r>
              <a:rPr lang="en-GB" sz="2400">
                <a:solidFill>
                  <a:srgbClr val="002060"/>
                </a:solidFill>
                <a:latin typeface="Calibri" pitchFamily="34" charset="0"/>
              </a:rPr>
              <a:t>CO 4%</a:t>
            </a:r>
            <a:endParaRPr lang="en-US" sz="2400">
              <a:solidFill>
                <a:srgbClr val="002060"/>
              </a:solidFill>
              <a:latin typeface="Calibri" pitchFamily="34" charset="0"/>
            </a:endParaRPr>
          </a:p>
        </p:txBody>
      </p:sp>
      <p:sp>
        <p:nvSpPr>
          <p:cNvPr id="20488" name="Text Box 12"/>
          <p:cNvSpPr txBox="1">
            <a:spLocks noChangeArrowheads="1"/>
          </p:cNvSpPr>
          <p:nvPr/>
        </p:nvSpPr>
        <p:spPr bwMode="auto">
          <a:xfrm>
            <a:off x="973138" y="2755900"/>
            <a:ext cx="1222375" cy="457200"/>
          </a:xfrm>
          <a:prstGeom prst="rect">
            <a:avLst/>
          </a:prstGeom>
          <a:noFill/>
          <a:ln w="9525">
            <a:noFill/>
            <a:miter lim="800000"/>
            <a:headEnd/>
            <a:tailEnd/>
          </a:ln>
        </p:spPr>
        <p:txBody>
          <a:bodyPr>
            <a:spAutoFit/>
          </a:bodyPr>
          <a:lstStyle/>
          <a:p>
            <a:pPr>
              <a:spcBef>
                <a:spcPct val="50000"/>
              </a:spcBef>
            </a:pPr>
            <a:r>
              <a:rPr lang="en-GB" sz="2400">
                <a:solidFill>
                  <a:srgbClr val="002060"/>
                </a:solidFill>
                <a:latin typeface="Calibri" pitchFamily="34" charset="0"/>
              </a:rPr>
              <a:t>RD 4%</a:t>
            </a:r>
            <a:endParaRPr lang="en-US" sz="2400">
              <a:solidFill>
                <a:srgbClr val="002060"/>
              </a:solidFill>
              <a:latin typeface="Calibri" pitchFamily="34" charset="0"/>
            </a:endParaRPr>
          </a:p>
        </p:txBody>
      </p:sp>
      <p:sp>
        <p:nvSpPr>
          <p:cNvPr id="20489" name="Text Box 11"/>
          <p:cNvSpPr txBox="1">
            <a:spLocks noChangeArrowheads="1"/>
          </p:cNvSpPr>
          <p:nvPr/>
        </p:nvSpPr>
        <p:spPr bwMode="auto">
          <a:xfrm>
            <a:off x="1204913" y="1628775"/>
            <a:ext cx="2214562" cy="457200"/>
          </a:xfrm>
          <a:prstGeom prst="rect">
            <a:avLst/>
          </a:prstGeom>
          <a:noFill/>
          <a:ln w="9525">
            <a:noFill/>
            <a:miter lim="800000"/>
            <a:headEnd/>
            <a:tailEnd/>
          </a:ln>
        </p:spPr>
        <p:txBody>
          <a:bodyPr>
            <a:spAutoFit/>
          </a:bodyPr>
          <a:lstStyle/>
          <a:p>
            <a:pPr>
              <a:spcBef>
                <a:spcPct val="50000"/>
              </a:spcBef>
            </a:pPr>
            <a:r>
              <a:rPr lang="en-GB" sz="2400">
                <a:solidFill>
                  <a:srgbClr val="002060"/>
                </a:solidFill>
                <a:latin typeface="Calibri" pitchFamily="34" charset="0"/>
              </a:rPr>
              <a:t>Tracoma 3%</a:t>
            </a:r>
            <a:endParaRPr lang="en-US" sz="2400">
              <a:solidFill>
                <a:srgbClr val="002060"/>
              </a:solidFill>
              <a:latin typeface="Calibri" pitchFamily="34" charset="0"/>
            </a:endParaRPr>
          </a:p>
        </p:txBody>
      </p:sp>
      <p:sp>
        <p:nvSpPr>
          <p:cNvPr id="20490" name="Text Box 13"/>
          <p:cNvSpPr txBox="1">
            <a:spLocks noChangeArrowheads="1"/>
          </p:cNvSpPr>
          <p:nvPr/>
        </p:nvSpPr>
        <p:spPr bwMode="auto">
          <a:xfrm>
            <a:off x="-36513" y="2154238"/>
            <a:ext cx="3133726" cy="457200"/>
          </a:xfrm>
          <a:prstGeom prst="rect">
            <a:avLst/>
          </a:prstGeom>
          <a:noFill/>
          <a:ln w="9525">
            <a:noFill/>
            <a:miter lim="800000"/>
            <a:headEnd/>
            <a:tailEnd/>
          </a:ln>
        </p:spPr>
        <p:txBody>
          <a:bodyPr>
            <a:spAutoFit/>
          </a:bodyPr>
          <a:lstStyle/>
          <a:p>
            <a:pPr>
              <a:spcBef>
                <a:spcPct val="50000"/>
              </a:spcBef>
            </a:pPr>
            <a:r>
              <a:rPr lang="en-GB" sz="2400">
                <a:solidFill>
                  <a:srgbClr val="002060"/>
                </a:solidFill>
                <a:latin typeface="Calibri" pitchFamily="34" charset="0"/>
              </a:rPr>
              <a:t>Condiciones niñez 3%</a:t>
            </a:r>
            <a:endParaRPr lang="en-US" sz="2400">
              <a:solidFill>
                <a:srgbClr val="002060"/>
              </a:solidFill>
              <a:latin typeface="Calibri" pitchFamily="34" charset="0"/>
            </a:endParaRPr>
          </a:p>
        </p:txBody>
      </p:sp>
      <p:sp>
        <p:nvSpPr>
          <p:cNvPr id="20491" name="Text Box 14"/>
          <p:cNvSpPr txBox="1">
            <a:spLocks noChangeArrowheads="1"/>
          </p:cNvSpPr>
          <p:nvPr/>
        </p:nvSpPr>
        <p:spPr bwMode="auto">
          <a:xfrm>
            <a:off x="2427288" y="1125538"/>
            <a:ext cx="2000250" cy="457200"/>
          </a:xfrm>
          <a:prstGeom prst="rect">
            <a:avLst/>
          </a:prstGeom>
          <a:noFill/>
          <a:ln w="9525">
            <a:noFill/>
            <a:miter lim="800000"/>
            <a:headEnd/>
            <a:tailEnd/>
          </a:ln>
        </p:spPr>
        <p:txBody>
          <a:bodyPr>
            <a:spAutoFit/>
          </a:bodyPr>
          <a:lstStyle/>
          <a:p>
            <a:pPr>
              <a:spcBef>
                <a:spcPct val="50000"/>
              </a:spcBef>
            </a:pPr>
            <a:r>
              <a:rPr lang="en-GB" sz="2400">
                <a:solidFill>
                  <a:srgbClr val="002060"/>
                </a:solidFill>
                <a:latin typeface="Calibri" pitchFamily="34" charset="0"/>
              </a:rPr>
              <a:t>Otros 11%</a:t>
            </a:r>
            <a:endParaRPr lang="en-US" sz="2400">
              <a:solidFill>
                <a:srgbClr val="002060"/>
              </a:solidFill>
              <a:latin typeface="Calibri" pitchFamily="34" charset="0"/>
            </a:endParaRPr>
          </a:p>
        </p:txBody>
      </p:sp>
      <p:sp>
        <p:nvSpPr>
          <p:cNvPr id="17" name="Oval 16"/>
          <p:cNvSpPr/>
          <p:nvPr/>
        </p:nvSpPr>
        <p:spPr>
          <a:xfrm>
            <a:off x="771525" y="2638425"/>
            <a:ext cx="1423988" cy="71913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00206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9" descr="population data map 2.wmf"/>
          <p:cNvPicPr>
            <a:picLocks noChangeAspect="1"/>
          </p:cNvPicPr>
          <p:nvPr/>
        </p:nvPicPr>
        <p:blipFill>
          <a:blip r:embed="rId3"/>
          <a:srcRect/>
          <a:stretch>
            <a:fillRect/>
          </a:stretch>
        </p:blipFill>
        <p:spPr bwMode="auto">
          <a:xfrm>
            <a:off x="0" y="601663"/>
            <a:ext cx="8850313" cy="6256337"/>
          </a:xfrm>
          <a:prstGeom prst="rect">
            <a:avLst/>
          </a:prstGeom>
          <a:noFill/>
          <a:ln w="9525">
            <a:noFill/>
            <a:miter lim="800000"/>
            <a:headEnd/>
            <a:tailEnd/>
          </a:ln>
        </p:spPr>
      </p:pic>
      <p:sp>
        <p:nvSpPr>
          <p:cNvPr id="11" name="Title 1"/>
          <p:cNvSpPr>
            <a:spLocks noGrp="1"/>
          </p:cNvSpPr>
          <p:nvPr>
            <p:ph type="title"/>
          </p:nvPr>
        </p:nvSpPr>
        <p:spPr>
          <a:xfrm>
            <a:off x="311150" y="333375"/>
            <a:ext cx="8229600" cy="1143000"/>
          </a:xfrm>
        </p:spPr>
        <p:txBody>
          <a:bodyPr rtlCol="0">
            <a:normAutofit fontScale="90000"/>
          </a:bodyPr>
          <a:lstStyle/>
          <a:p>
            <a:pPr eaLnBrk="1" fontAlgn="auto" hangingPunct="1">
              <a:spcAft>
                <a:spcPts val="0"/>
              </a:spcAft>
              <a:defRPr/>
            </a:pPr>
            <a:r>
              <a:rPr lang="en-US" dirty="0" smtClean="0"/>
              <a:t>Hay </a:t>
            </a:r>
            <a:r>
              <a:rPr lang="en-US" dirty="0" err="1" smtClean="0"/>
              <a:t>pocos</a:t>
            </a:r>
            <a:r>
              <a:rPr lang="en-US" dirty="0" smtClean="0"/>
              <a:t> </a:t>
            </a:r>
            <a:r>
              <a:rPr lang="en-US" dirty="0" err="1" smtClean="0"/>
              <a:t>países</a:t>
            </a:r>
            <a:r>
              <a:rPr lang="en-US" dirty="0" smtClean="0"/>
              <a:t> con </a:t>
            </a:r>
            <a:r>
              <a:rPr lang="en-US" dirty="0" err="1" smtClean="0"/>
              <a:t>datos</a:t>
            </a:r>
            <a:r>
              <a:rPr lang="en-US" dirty="0" smtClean="0"/>
              <a:t> </a:t>
            </a:r>
            <a:r>
              <a:rPr lang="en-US" dirty="0" err="1" smtClean="0"/>
              <a:t>poblacionales</a:t>
            </a:r>
            <a:r>
              <a:rPr lang="en-US" dirty="0" smtClean="0"/>
              <a:t> de </a:t>
            </a:r>
            <a:r>
              <a:rPr lang="en-US" dirty="0" err="1" smtClean="0"/>
              <a:t>prevalencia</a:t>
            </a:r>
            <a:r>
              <a:rPr lang="en-US" dirty="0" smtClean="0"/>
              <a:t>  de RD</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457200" y="115888"/>
            <a:ext cx="8229600" cy="993775"/>
          </a:xfrm>
        </p:spPr>
        <p:txBody>
          <a:bodyPr/>
          <a:lstStyle/>
          <a:p>
            <a:pPr eaLnBrk="1" hangingPunct="1"/>
            <a:r>
              <a:rPr lang="en-GB" smtClean="0"/>
              <a:t>ERCE/RAAB+RD en resumen</a:t>
            </a:r>
            <a:endParaRPr lang="en-US" smtClean="0"/>
          </a:p>
        </p:txBody>
      </p:sp>
      <p:sp>
        <p:nvSpPr>
          <p:cNvPr id="24578" name="Content Placeholder 2"/>
          <p:cNvSpPr>
            <a:spLocks noGrp="1"/>
          </p:cNvSpPr>
          <p:nvPr>
            <p:ph idx="1"/>
          </p:nvPr>
        </p:nvSpPr>
        <p:spPr>
          <a:xfrm>
            <a:off x="396875" y="1557338"/>
            <a:ext cx="8496300" cy="4464050"/>
          </a:xfrm>
        </p:spPr>
        <p:txBody>
          <a:bodyPr/>
          <a:lstStyle/>
          <a:p>
            <a:pPr eaLnBrk="1" hangingPunct="1">
              <a:lnSpc>
                <a:spcPct val="90000"/>
              </a:lnSpc>
              <a:buFont typeface="Arial" charset="0"/>
              <a:buNone/>
            </a:pPr>
            <a:r>
              <a:rPr lang="en-GB" sz="2400" smtClean="0"/>
              <a:t>Además del ERCE/RAAB estándar:</a:t>
            </a:r>
          </a:p>
          <a:p>
            <a:pPr eaLnBrk="1" hangingPunct="1">
              <a:lnSpc>
                <a:spcPct val="90000"/>
              </a:lnSpc>
              <a:buFont typeface="Arial" charset="0"/>
              <a:buNone/>
            </a:pPr>
            <a:endParaRPr lang="en-GB" sz="2400" smtClean="0"/>
          </a:p>
          <a:p>
            <a:pPr eaLnBrk="1" hangingPunct="1">
              <a:lnSpc>
                <a:spcPct val="90000"/>
              </a:lnSpc>
            </a:pPr>
            <a:r>
              <a:rPr lang="en-GB" sz="2400" smtClean="0">
                <a:solidFill>
                  <a:srgbClr val="000000"/>
                </a:solidFill>
              </a:rPr>
              <a:t>Evaluación del estatus de la diabetes de TODOS los participantes:</a:t>
            </a:r>
          </a:p>
          <a:p>
            <a:pPr lvl="1" eaLnBrk="1" hangingPunct="1">
              <a:lnSpc>
                <a:spcPct val="90000"/>
              </a:lnSpc>
            </a:pPr>
            <a:r>
              <a:rPr lang="en-GB" sz="2400" smtClean="0">
                <a:solidFill>
                  <a:srgbClr val="000000"/>
                </a:solidFill>
              </a:rPr>
              <a:t>Se les pregunta si alguna vez/previamente han sido diagnosticados con diabetes  </a:t>
            </a:r>
          </a:p>
          <a:p>
            <a:pPr lvl="1" eaLnBrk="1" hangingPunct="1">
              <a:lnSpc>
                <a:spcPct val="90000"/>
              </a:lnSpc>
            </a:pPr>
            <a:r>
              <a:rPr lang="en-GB" sz="2400" smtClean="0">
                <a:solidFill>
                  <a:srgbClr val="000000"/>
                </a:solidFill>
              </a:rPr>
              <a:t>Se les hace una prueba aleatoria de glucosa en la sangre. En inglés se llama el </a:t>
            </a:r>
            <a:r>
              <a:rPr lang="en-GB" sz="2400" b="1" smtClean="0">
                <a:solidFill>
                  <a:srgbClr val="000000"/>
                </a:solidFill>
              </a:rPr>
              <a:t>random blood glucose (RBG) test</a:t>
            </a:r>
          </a:p>
          <a:p>
            <a:pPr eaLnBrk="1" hangingPunct="1">
              <a:lnSpc>
                <a:spcPct val="90000"/>
              </a:lnSpc>
              <a:buFont typeface="Arial" charset="0"/>
              <a:buNone/>
            </a:pPr>
            <a:endParaRPr lang="en-GB" sz="2400" smtClean="0">
              <a:solidFill>
                <a:srgbClr val="000000"/>
              </a:solidFill>
            </a:endParaRPr>
          </a:p>
          <a:p>
            <a:pPr eaLnBrk="1" hangingPunct="1">
              <a:lnSpc>
                <a:spcPct val="90000"/>
              </a:lnSpc>
            </a:pPr>
            <a:r>
              <a:rPr lang="en-GB" sz="2400" smtClean="0">
                <a:solidFill>
                  <a:srgbClr val="000000"/>
                </a:solidFill>
              </a:rPr>
              <a:t>Exámen de dilatación de fondo de ojo en todos los diabéticos con oftalmoscopios </a:t>
            </a:r>
            <a:r>
              <a:rPr lang="en-GB" sz="2400" u="sng" smtClean="0">
                <a:solidFill>
                  <a:srgbClr val="000000"/>
                </a:solidFill>
              </a:rPr>
              <a:t>directo</a:t>
            </a:r>
            <a:r>
              <a:rPr lang="en-GB" sz="2400" smtClean="0">
                <a:solidFill>
                  <a:srgbClr val="000000"/>
                </a:solidFill>
              </a:rPr>
              <a:t> e </a:t>
            </a:r>
            <a:r>
              <a:rPr lang="en-GB" sz="2400" u="sng" smtClean="0">
                <a:solidFill>
                  <a:srgbClr val="000000"/>
                </a:solidFill>
              </a:rPr>
              <a:t>indirecto</a:t>
            </a:r>
            <a:endParaRPr lang="en-US" sz="24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68313" y="80963"/>
            <a:ext cx="8229600" cy="900112"/>
          </a:xfrm>
        </p:spPr>
        <p:txBody>
          <a:bodyPr/>
          <a:lstStyle/>
          <a:p>
            <a:pPr eaLnBrk="1" hangingPunct="1"/>
            <a:r>
              <a:rPr lang="en-GB" smtClean="0"/>
              <a:t>Qué nos revelará esto...</a:t>
            </a:r>
            <a:endParaRPr lang="en-US" smtClean="0"/>
          </a:p>
        </p:txBody>
      </p:sp>
      <p:sp>
        <p:nvSpPr>
          <p:cNvPr id="26626" name="Content Placeholder 2"/>
          <p:cNvSpPr>
            <a:spLocks noGrp="1"/>
          </p:cNvSpPr>
          <p:nvPr>
            <p:ph idx="1"/>
          </p:nvPr>
        </p:nvSpPr>
        <p:spPr>
          <a:xfrm>
            <a:off x="252413" y="1700213"/>
            <a:ext cx="8640762" cy="4824412"/>
          </a:xfrm>
        </p:spPr>
        <p:txBody>
          <a:bodyPr/>
          <a:lstStyle/>
          <a:p>
            <a:pPr eaLnBrk="1" hangingPunct="1">
              <a:buFont typeface="Arial" charset="0"/>
              <a:buNone/>
            </a:pPr>
            <a:r>
              <a:rPr lang="en-GB" sz="2400" smtClean="0"/>
              <a:t>El módulo de RD provee estimados de:  </a:t>
            </a:r>
          </a:p>
          <a:p>
            <a:pPr eaLnBrk="1" hangingPunct="1">
              <a:buFont typeface="Arial" charset="0"/>
              <a:buNone/>
            </a:pPr>
            <a:endParaRPr lang="en-GB" sz="1600" smtClean="0"/>
          </a:p>
          <a:p>
            <a:pPr eaLnBrk="1" hangingPunct="1"/>
            <a:r>
              <a:rPr lang="en-GB" sz="2400" smtClean="0"/>
              <a:t>Prevalencia de diabetes</a:t>
            </a:r>
            <a:endParaRPr lang="en-GB" sz="1600" smtClean="0"/>
          </a:p>
          <a:p>
            <a:pPr eaLnBrk="1" hangingPunct="1"/>
            <a:r>
              <a:rPr lang="en-GB" sz="2400" smtClean="0"/>
              <a:t>Prevalencia de RD y de RD amenazante de la visión entre las personas con diabetes y la población general </a:t>
            </a:r>
            <a:endParaRPr lang="en-GB" sz="1600" smtClean="0"/>
          </a:p>
          <a:p>
            <a:pPr eaLnBrk="1" hangingPunct="1"/>
            <a:r>
              <a:rPr lang="en-US" sz="2400" smtClean="0"/>
              <a:t>Cubierta de exámenes de RD entre las personas a quiénes se les conoce que sufren de diabetes </a:t>
            </a:r>
            <a:endParaRPr lang="en-US" sz="1600" smtClean="0"/>
          </a:p>
          <a:p>
            <a:pPr eaLnBrk="1" hangingPunct="1"/>
            <a:r>
              <a:rPr lang="en-US" sz="2400" smtClean="0"/>
              <a:t>Niveles de control glucémico entre  las personas que sufren de diabetes </a:t>
            </a:r>
          </a:p>
          <a:p>
            <a:pPr eaLnBrk="1" hangingPunct="1">
              <a:buFont typeface="Arial" charset="0"/>
              <a:buNone/>
            </a:pPr>
            <a:r>
              <a:rPr lang="en-US" sz="2400" smtClean="0"/>
              <a:t>…. </a:t>
            </a:r>
            <a:r>
              <a:rPr lang="en-GB" sz="2400" smtClean="0"/>
              <a:t>entre personas de edades 50+ </a:t>
            </a:r>
          </a:p>
          <a:p>
            <a:pPr eaLnBrk="1" hangingPunct="1">
              <a:buFont typeface="Arial" charset="0"/>
              <a:buNone/>
            </a:pPr>
            <a:r>
              <a:rPr lang="en-GB" sz="2400" smtClean="0"/>
              <a:t>…. esto se usa para informar los servicios de planificación</a:t>
            </a:r>
            <a:endParaRPr lang="en-US" sz="240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pPr eaLnBrk="1" hangingPunct="1"/>
            <a:r>
              <a:rPr lang="en-GB" smtClean="0"/>
              <a:t>Resultados de Chiapas, Méjico</a:t>
            </a:r>
            <a:endParaRPr lang="en-US" smtClean="0"/>
          </a:p>
        </p:txBody>
      </p:sp>
      <p:graphicFrame>
        <p:nvGraphicFramePr>
          <p:cNvPr id="28698" name="Group 26"/>
          <p:cNvGraphicFramePr>
            <a:graphicFrameLocks noGrp="1"/>
          </p:cNvGraphicFramePr>
          <p:nvPr/>
        </p:nvGraphicFramePr>
        <p:xfrm>
          <a:off x="468313" y="1628775"/>
          <a:ext cx="8280400" cy="4270375"/>
        </p:xfrm>
        <a:graphic>
          <a:graphicData uri="http://schemas.openxmlformats.org/drawingml/2006/table">
            <a:tbl>
              <a:tblPr/>
              <a:tblGrid>
                <a:gridCol w="6480175"/>
                <a:gridCol w="1800225"/>
              </a:tblGrid>
              <a:tr h="581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24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smtClean="0">
                          <a:ln>
                            <a:noFill/>
                          </a:ln>
                          <a:solidFill>
                            <a:srgbClr val="FFFFFF"/>
                          </a:solidFill>
                          <a:effectLst/>
                          <a:latin typeface="Calibri" pitchFamily="34" charset="0"/>
                          <a:cs typeface="Arial" charset="0"/>
                        </a:rPr>
                        <a:t>Resultados</a:t>
                      </a:r>
                      <a:endParaRPr kumimoji="0" lang="en-US" sz="24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81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200" b="0" i="0" u="none" strike="noStrike" cap="none" normalizeH="0" baseline="0" smtClean="0">
                          <a:ln>
                            <a:noFill/>
                          </a:ln>
                          <a:solidFill>
                            <a:srgbClr val="000000"/>
                          </a:solidFill>
                          <a:effectLst/>
                          <a:latin typeface="Calibri" pitchFamily="34" charset="0"/>
                          <a:cs typeface="Arial" charset="0"/>
                        </a:rPr>
                        <a:t>Prevalencia de diabetes</a:t>
                      </a:r>
                      <a:endParaRPr kumimoji="0" lang="en-US" sz="2200" b="0" i="0" u="none" strike="noStrike" cap="none" normalizeH="0" baseline="0" smtClean="0">
                        <a:ln>
                          <a:noFill/>
                        </a:ln>
                        <a:solidFill>
                          <a:srgbClr val="000000"/>
                        </a:solidFill>
                        <a:effectLst/>
                        <a:latin typeface="Calibri"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200" b="0" i="0" u="none" strike="noStrike" cap="none" normalizeH="0" baseline="0" smtClean="0">
                          <a:ln>
                            <a:noFill/>
                          </a:ln>
                          <a:solidFill>
                            <a:srgbClr val="000000"/>
                          </a:solidFill>
                          <a:effectLst/>
                          <a:latin typeface="Calibri" pitchFamily="34" charset="0"/>
                          <a:cs typeface="Arial" charset="0"/>
                        </a:rPr>
                        <a:t>20%</a:t>
                      </a:r>
                      <a:endParaRPr kumimoji="0" lang="en-US" sz="2200" b="0" i="0" u="none" strike="noStrike" cap="none" normalizeH="0" baseline="0" smtClean="0">
                        <a:ln>
                          <a:noFill/>
                        </a:ln>
                        <a:solidFill>
                          <a:srgbClr val="000000"/>
                        </a:solidFill>
                        <a:effectLst/>
                        <a:latin typeface="Calibri"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81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200" b="0" i="0" u="none" strike="noStrike" cap="none" normalizeH="0" baseline="0" smtClean="0">
                          <a:ln>
                            <a:noFill/>
                          </a:ln>
                          <a:solidFill>
                            <a:srgbClr val="000000"/>
                          </a:solidFill>
                          <a:effectLst/>
                          <a:latin typeface="Calibri" pitchFamily="34" charset="0"/>
                          <a:cs typeface="Arial" charset="0"/>
                        </a:rPr>
                        <a:t>Prevalencia de RD entre diabéticos </a:t>
                      </a:r>
                      <a:endParaRPr kumimoji="0" lang="en-US" sz="2200" b="0" i="0" u="none" strike="noStrike" cap="none" normalizeH="0" baseline="0" smtClean="0">
                        <a:ln>
                          <a:noFill/>
                        </a:ln>
                        <a:solidFill>
                          <a:srgbClr val="000000"/>
                        </a:solidFill>
                        <a:effectLst/>
                        <a:latin typeface="Calibri"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200" b="0" i="0" u="none" strike="noStrike" cap="none" normalizeH="0" baseline="0" smtClean="0">
                          <a:ln>
                            <a:noFill/>
                          </a:ln>
                          <a:solidFill>
                            <a:srgbClr val="000000"/>
                          </a:solidFill>
                          <a:effectLst/>
                          <a:latin typeface="Calibri" pitchFamily="34" charset="0"/>
                          <a:cs typeface="Arial" charset="0"/>
                        </a:rPr>
                        <a:t>40%</a:t>
                      </a:r>
                      <a:endParaRPr kumimoji="0" lang="en-US" sz="2200" b="0" i="0" u="none" strike="noStrike" cap="none" normalizeH="0" baseline="0" smtClean="0">
                        <a:ln>
                          <a:noFill/>
                        </a:ln>
                        <a:solidFill>
                          <a:srgbClr val="000000"/>
                        </a:solidFill>
                        <a:effectLst/>
                        <a:latin typeface="Calibri"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81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200" b="0" i="0" u="none" strike="noStrike" cap="none" normalizeH="0" baseline="0" smtClean="0">
                          <a:ln>
                            <a:noFill/>
                          </a:ln>
                          <a:solidFill>
                            <a:srgbClr val="000000"/>
                          </a:solidFill>
                          <a:effectLst/>
                          <a:latin typeface="Calibri" pitchFamily="34" charset="0"/>
                          <a:cs typeface="Arial" charset="0"/>
                        </a:rPr>
                        <a:t>Prevalencia de RD amenazante de la visión entre  diabéticos</a:t>
                      </a:r>
                      <a:endParaRPr kumimoji="0" lang="en-US" sz="2200" b="0" i="0" u="none" strike="noStrike" cap="none" normalizeH="0" baseline="0" smtClean="0">
                        <a:ln>
                          <a:noFill/>
                        </a:ln>
                        <a:solidFill>
                          <a:srgbClr val="000000"/>
                        </a:solidFill>
                        <a:effectLst/>
                        <a:latin typeface="Calibri"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200" b="0" i="0" u="none" strike="noStrike" cap="none" normalizeH="0" baseline="0" smtClean="0">
                          <a:ln>
                            <a:noFill/>
                          </a:ln>
                          <a:solidFill>
                            <a:srgbClr val="000000"/>
                          </a:solidFill>
                          <a:effectLst/>
                          <a:latin typeface="Calibri" pitchFamily="34" charset="0"/>
                          <a:cs typeface="Arial" charset="0"/>
                        </a:rPr>
                        <a:t>23%</a:t>
                      </a:r>
                      <a:endParaRPr kumimoji="0" lang="en-US" sz="2200" b="0" i="0" u="none" strike="noStrike" cap="none" normalizeH="0" baseline="0" smtClean="0">
                        <a:ln>
                          <a:noFill/>
                        </a:ln>
                        <a:solidFill>
                          <a:srgbClr val="000000"/>
                        </a:solidFill>
                        <a:effectLst/>
                        <a:latin typeface="Calibri"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318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200" b="0" i="0" u="none" strike="noStrike" cap="none" normalizeH="0" baseline="0" smtClean="0">
                          <a:ln>
                            <a:noFill/>
                          </a:ln>
                          <a:solidFill>
                            <a:srgbClr val="000000"/>
                          </a:solidFill>
                          <a:effectLst/>
                          <a:latin typeface="Calibri" pitchFamily="34" charset="0"/>
                          <a:cs typeface="Arial" charset="0"/>
                        </a:rPr>
                        <a:t>Proporción de participantes diabéticos con examen visual previo</a:t>
                      </a:r>
                      <a:endParaRPr kumimoji="0" lang="en-US" sz="2200" b="0" i="0" u="none" strike="noStrike" cap="none" normalizeH="0" baseline="0" smtClean="0">
                        <a:ln>
                          <a:noFill/>
                        </a:ln>
                        <a:solidFill>
                          <a:srgbClr val="000000"/>
                        </a:solidFill>
                        <a:effectLst/>
                        <a:latin typeface="Calibri"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200" b="0" i="0" u="none" strike="noStrike" cap="none" normalizeH="0" baseline="0" smtClean="0">
                          <a:ln>
                            <a:noFill/>
                          </a:ln>
                          <a:solidFill>
                            <a:srgbClr val="000000"/>
                          </a:solidFill>
                          <a:effectLst/>
                          <a:latin typeface="Calibri" pitchFamily="34" charset="0"/>
                          <a:cs typeface="Arial" charset="0"/>
                        </a:rPr>
                        <a:t>47%</a:t>
                      </a:r>
                      <a:endParaRPr kumimoji="0" lang="en-US" sz="2200" b="0" i="0" u="none" strike="noStrike" cap="none" normalizeH="0" baseline="0" smtClean="0">
                        <a:ln>
                          <a:noFill/>
                        </a:ln>
                        <a:solidFill>
                          <a:srgbClr val="000000"/>
                        </a:solidFill>
                        <a:effectLst/>
                        <a:latin typeface="Calibri"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0033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200" b="0" i="0" u="none" strike="noStrike" cap="none" normalizeH="0" baseline="0" smtClean="0">
                          <a:ln>
                            <a:noFill/>
                          </a:ln>
                          <a:solidFill>
                            <a:srgbClr val="000000"/>
                          </a:solidFill>
                          <a:effectLst/>
                          <a:latin typeface="Calibri" pitchFamily="34" charset="0"/>
                          <a:cs typeface="Arial" charset="0"/>
                        </a:rPr>
                        <a:t>Proporción de participantes con poco control de la glucemia (RBG ≥ 200mg/dl)</a:t>
                      </a:r>
                      <a:endParaRPr kumimoji="0" lang="en-US" sz="2200" b="0" i="0" u="none" strike="noStrike" cap="none" normalizeH="0" baseline="0" smtClean="0">
                        <a:ln>
                          <a:noFill/>
                        </a:ln>
                        <a:solidFill>
                          <a:srgbClr val="000000"/>
                        </a:solidFill>
                        <a:effectLst/>
                        <a:latin typeface="Calibri"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200" b="0" i="0" u="none" strike="noStrike" cap="none" normalizeH="0" baseline="0" smtClean="0">
                          <a:ln>
                            <a:noFill/>
                          </a:ln>
                          <a:solidFill>
                            <a:srgbClr val="000000"/>
                          </a:solidFill>
                          <a:effectLst/>
                          <a:latin typeface="Calibri" pitchFamily="34" charset="0"/>
                          <a:cs typeface="Arial" charset="0"/>
                        </a:rPr>
                        <a:t>73%</a:t>
                      </a:r>
                      <a:endParaRPr kumimoji="0" lang="en-US" sz="2200" b="0" i="0" u="none" strike="noStrike" cap="none" normalizeH="0" baseline="0" smtClean="0">
                        <a:ln>
                          <a:noFill/>
                        </a:ln>
                        <a:solidFill>
                          <a:srgbClr val="000000"/>
                        </a:solidFill>
                        <a:effectLst/>
                        <a:latin typeface="Calibri"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2981</TotalTime>
  <Words>1373</Words>
  <Application>Microsoft Office PowerPoint</Application>
  <PresentationFormat>On-screen Show (4:3)</PresentationFormat>
  <Paragraphs>149</Paragraphs>
  <Slides>16</Slides>
  <Notes>12</Notes>
  <HiddenSlides>0</HiddenSlides>
  <MMClips>0</MMClips>
  <ScaleCrop>false</ScaleCrop>
  <HeadingPairs>
    <vt:vector size="6" baseType="variant">
      <vt:variant>
        <vt:lpstr>Gebruikte lettertypen</vt:lpstr>
      </vt:variant>
      <vt:variant>
        <vt:i4>2</vt:i4>
      </vt:variant>
      <vt:variant>
        <vt:lpstr>Ontwerpsjabloon</vt:lpstr>
      </vt:variant>
      <vt:variant>
        <vt:i4>1</vt:i4>
      </vt:variant>
      <vt:variant>
        <vt:lpstr>Diatitels</vt:lpstr>
      </vt:variant>
      <vt:variant>
        <vt:i4>16</vt:i4>
      </vt:variant>
    </vt:vector>
  </HeadingPairs>
  <TitlesOfParts>
    <vt:vector size="19" baseType="lpstr">
      <vt:lpstr>Arial</vt:lpstr>
      <vt:lpstr>Calibri</vt:lpstr>
      <vt:lpstr>Office Theme</vt:lpstr>
      <vt:lpstr>ERCE/RAAB+RD: Módulo de Retinopatía Diabética</vt:lpstr>
      <vt:lpstr>¿Por qué evaluar RD en el ERCE/RAAB?</vt:lpstr>
      <vt:lpstr>Diabetes – un problema en incremento</vt:lpstr>
      <vt:lpstr>Dia 4</vt:lpstr>
      <vt:lpstr>Retinopatía Diabética</vt:lpstr>
      <vt:lpstr>Hay pocos países con datos poblacionales de prevalencia  de RD</vt:lpstr>
      <vt:lpstr>ERCE/RAAB+RD en resumen</vt:lpstr>
      <vt:lpstr>Qué nos revelará esto...</vt:lpstr>
      <vt:lpstr>Resultados de Chiapas, Méjico</vt:lpstr>
      <vt:lpstr>Métodos</vt:lpstr>
      <vt:lpstr>1. Obtener consentimiento informado por escrito </vt:lpstr>
      <vt:lpstr>2. Evaluar diabetes (sección H)</vt:lpstr>
      <vt:lpstr>3. Haga preguntas a las personas que sabemos sufren diabetes (sección I)</vt:lpstr>
      <vt:lpstr>4. Examen de fondo de ojo a TODAS las personas con diabetes (sección J)</vt:lpstr>
      <vt:lpstr>Clasificación de Diabetes</vt:lpstr>
      <vt:lpstr>Dia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Diabetic Retinopathy module</dc:title>
  <dc:creator>ICRUSPOL</dc:creator>
  <cp:lastModifiedBy>Hans Limburg</cp:lastModifiedBy>
  <cp:revision>77</cp:revision>
  <dcterms:created xsi:type="dcterms:W3CDTF">2012-03-05T16:10:45Z</dcterms:created>
  <dcterms:modified xsi:type="dcterms:W3CDTF">2013-01-02T09:03:04Z</dcterms:modified>
</cp:coreProperties>
</file>